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0"/>
  </p:notesMasterIdLst>
  <p:handoutMasterIdLst>
    <p:handoutMasterId r:id="rId71"/>
  </p:handoutMasterIdLst>
  <p:sldIdLst>
    <p:sldId id="257" r:id="rId5"/>
    <p:sldId id="279" r:id="rId6"/>
    <p:sldId id="325" r:id="rId7"/>
    <p:sldId id="326" r:id="rId8"/>
    <p:sldId id="342" r:id="rId9"/>
    <p:sldId id="343" r:id="rId10"/>
    <p:sldId id="324" r:id="rId11"/>
    <p:sldId id="323" r:id="rId12"/>
    <p:sldId id="322" r:id="rId13"/>
    <p:sldId id="340" r:id="rId14"/>
    <p:sldId id="341" r:id="rId15"/>
    <p:sldId id="339" r:id="rId16"/>
    <p:sldId id="338" r:id="rId17"/>
    <p:sldId id="321" r:id="rId18"/>
    <p:sldId id="320" r:id="rId19"/>
    <p:sldId id="319" r:id="rId20"/>
    <p:sldId id="318" r:id="rId21"/>
    <p:sldId id="344" r:id="rId22"/>
    <p:sldId id="317" r:id="rId23"/>
    <p:sldId id="316" r:id="rId24"/>
    <p:sldId id="315" r:id="rId25"/>
    <p:sldId id="314" r:id="rId26"/>
    <p:sldId id="313" r:id="rId27"/>
    <p:sldId id="312" r:id="rId28"/>
    <p:sldId id="311" r:id="rId29"/>
    <p:sldId id="310" r:id="rId30"/>
    <p:sldId id="309" r:id="rId31"/>
    <p:sldId id="308" r:id="rId32"/>
    <p:sldId id="307" r:id="rId33"/>
    <p:sldId id="306" r:id="rId34"/>
    <p:sldId id="345" r:id="rId35"/>
    <p:sldId id="305" r:id="rId36"/>
    <p:sldId id="327" r:id="rId37"/>
    <p:sldId id="304" r:id="rId38"/>
    <p:sldId id="331" r:id="rId39"/>
    <p:sldId id="330" r:id="rId40"/>
    <p:sldId id="329" r:id="rId41"/>
    <p:sldId id="328" r:id="rId42"/>
    <p:sldId id="336" r:id="rId43"/>
    <p:sldId id="335" r:id="rId44"/>
    <p:sldId id="334" r:id="rId45"/>
    <p:sldId id="333" r:id="rId46"/>
    <p:sldId id="332" r:id="rId47"/>
    <p:sldId id="303" r:id="rId48"/>
    <p:sldId id="302" r:id="rId49"/>
    <p:sldId id="282" r:id="rId50"/>
    <p:sldId id="364" r:id="rId51"/>
    <p:sldId id="363" r:id="rId52"/>
    <p:sldId id="362" r:id="rId53"/>
    <p:sldId id="361" r:id="rId54"/>
    <p:sldId id="346" r:id="rId55"/>
    <p:sldId id="356" r:id="rId56"/>
    <p:sldId id="355" r:id="rId57"/>
    <p:sldId id="354" r:id="rId58"/>
    <p:sldId id="353" r:id="rId59"/>
    <p:sldId id="352" r:id="rId60"/>
    <p:sldId id="351" r:id="rId61"/>
    <p:sldId id="350" r:id="rId62"/>
    <p:sldId id="349" r:id="rId63"/>
    <p:sldId id="348" r:id="rId64"/>
    <p:sldId id="347" r:id="rId65"/>
    <p:sldId id="360" r:id="rId66"/>
    <p:sldId id="359" r:id="rId67"/>
    <p:sldId id="367" r:id="rId68"/>
    <p:sldId id="366" r:id="rId6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212A"/>
    <a:srgbClr val="2C5292"/>
    <a:srgbClr val="2D5291"/>
    <a:srgbClr val="015086"/>
    <a:srgbClr val="1B34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25"/>
    <p:restoredTop sz="96405"/>
  </p:normalViewPr>
  <p:slideViewPr>
    <p:cSldViewPr snapToGrid="0" snapToObjects="1">
      <p:cViewPr varScale="1">
        <p:scale>
          <a:sx n="113" d="100"/>
          <a:sy n="113" d="100"/>
        </p:scale>
        <p:origin x="56" y="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8" d="100"/>
          <a:sy n="118" d="100"/>
        </p:scale>
        <p:origin x="420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428D1B3-D95B-C040-BA6A-3E3DB701AC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6A74D18-5D44-A34F-8999-314620A31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71CD8-A8A1-7B49-B1CB-109F8C2A0D16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44CA84-BB82-1644-AA7B-83F9C73A25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B84B654-2251-2947-BB4F-8731464DA4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C6C4F-3991-9140-B345-AD2B3EEA32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2904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783B7-2F14-0E4D-B5AF-0875B2E732DE}" type="datetimeFigureOut">
              <a:rPr lang="ru-RU" smtClean="0"/>
              <a:t>07.11.2022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6B5C0-C4D0-724D-9F55-B431542C91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351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940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362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5932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4750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71630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17468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4729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9798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3661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7877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7419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6544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91975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2945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24776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4818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33290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1481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232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49305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29911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0409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25801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8113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460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06605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27068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00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44553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66778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9423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02342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005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69360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51130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53183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25326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85479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1625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80967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29645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5719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84154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50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7490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11284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51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5222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52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876161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53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8700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08667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55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24267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56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69211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57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36691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58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85222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59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7564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60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46345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54080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61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43358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62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61519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63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64238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64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984671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521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87140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9600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238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9ADBE38-5B1A-BF44-BFD5-22FC423582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450" y="589816"/>
            <a:ext cx="4038600" cy="596900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3C05BBF-08E0-7540-829F-D6B09A49BD35}"/>
              </a:ext>
            </a:extLst>
          </p:cNvPr>
          <p:cNvCxnSpPr>
            <a:cxnSpLocks/>
          </p:cNvCxnSpPr>
          <p:nvPr userDrawn="1"/>
        </p:nvCxnSpPr>
        <p:spPr>
          <a:xfrm>
            <a:off x="6585364" y="4629019"/>
            <a:ext cx="164423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E62C56F-44DD-204D-B9BA-633EC54B2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5364" y="4801308"/>
            <a:ext cx="10515600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5300"/>
              </a:lnSpc>
              <a:spcBef>
                <a:spcPct val="0"/>
              </a:spcBef>
              <a:buNone/>
              <a:defRPr lang="ru-RU" sz="40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88155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94566-9430-7349-96E8-2D1C2CAF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8A3BA7-7A70-F549-AE54-D176D6276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277033"/>
            <a:ext cx="6172200" cy="358401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8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819086-2831-9641-8289-944CD41DF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77034"/>
            <a:ext cx="3932237" cy="3591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A51B85-F1A0-FF4E-A656-40C8407A1F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7276"/>
          <a:stretch/>
        </p:blipFill>
        <p:spPr>
          <a:xfrm>
            <a:off x="9809787" y="4930876"/>
            <a:ext cx="2445088" cy="19271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0B130E-DA8F-2545-9D2D-E700B25D38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78775" y="531133"/>
            <a:ext cx="3375025" cy="49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93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ый треугольник 19">
            <a:extLst>
              <a:ext uri="{FF2B5EF4-FFF2-40B4-BE49-F238E27FC236}">
                <a16:creationId xmlns:a16="http://schemas.microsoft.com/office/drawing/2014/main" id="{97900449-F9D6-BA44-A31F-D7A168F96441}"/>
              </a:ext>
            </a:extLst>
          </p:cNvPr>
          <p:cNvSpPr/>
          <p:nvPr userDrawn="1"/>
        </p:nvSpPr>
        <p:spPr>
          <a:xfrm flipH="1">
            <a:off x="2270234" y="0"/>
            <a:ext cx="9953297" cy="6916428"/>
          </a:xfrm>
          <a:prstGeom prst="rtTriangle">
            <a:avLst/>
          </a:prstGeom>
          <a:solidFill>
            <a:srgbClr val="2C5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972EEFE4-FB9E-BF46-85AA-E18CFB217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586" y="3734977"/>
            <a:ext cx="536569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4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B037399-DA8A-4C43-9ADA-3486893B0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586" y="1210748"/>
            <a:ext cx="10515600" cy="1500187"/>
          </a:xfrm>
          <a:prstGeom prst="rect">
            <a:avLst/>
          </a:prstGeom>
        </p:spPr>
        <p:txBody>
          <a:bodyPr anchor="b"/>
          <a:lstStyle>
            <a:lvl1pPr marL="0" algn="l" defTabSz="914400" rtl="0" eaLnBrk="1" latinLnBrk="0" hangingPunct="1">
              <a:lnSpc>
                <a:spcPts val="3800"/>
              </a:lnSpc>
              <a:defRPr lang="ru-RU" sz="2800" b="1" kern="1200" dirty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CB0FE34-6325-F242-B491-EEA6F18F8A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450" y="589816"/>
            <a:ext cx="4038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762D76D6-4269-7D47-A382-30DB7F749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7276"/>
          <a:stretch/>
        </p:blipFill>
        <p:spPr>
          <a:xfrm>
            <a:off x="9809787" y="4930876"/>
            <a:ext cx="2445088" cy="192712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AED925-7255-184B-B600-AD17A82F6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4" y="609007"/>
            <a:ext cx="10515600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3800"/>
              </a:lnSpc>
              <a:defRPr lang="ru-RU" sz="2800" b="1" kern="1200" dirty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6ADEE23-C350-E04E-B8DD-E4311F8C9A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1857" y="1298703"/>
            <a:ext cx="10622029" cy="52344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подзаголовка, образец подзаголовка, образец подзаголовка, образец подзаголовка, образец подзаголовка, образец подзаголовка</a:t>
            </a:r>
            <a:endParaRPr lang="en-US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35CED6DD-11F4-3640-9502-226D70475FE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0125" y="2314797"/>
            <a:ext cx="1766825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48961DE6-1FA8-9D47-B998-6EDFBDDD06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069" y="3878734"/>
            <a:ext cx="2306563" cy="41031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32260FE-8AF7-024A-B2CD-5336FDBADA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78775" y="531133"/>
            <a:ext cx="3375025" cy="498824"/>
          </a:xfrm>
          <a:prstGeom prst="rect">
            <a:avLst/>
          </a:prstGeom>
        </p:spPr>
      </p:pic>
      <p:sp>
        <p:nvSpPr>
          <p:cNvPr id="50" name="Текст 13">
            <a:extLst>
              <a:ext uri="{FF2B5EF4-FFF2-40B4-BE49-F238E27FC236}">
                <a16:creationId xmlns:a16="http://schemas.microsoft.com/office/drawing/2014/main" id="{50707094-0C9A-7E49-9EB0-E95003BA6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7069" y="4335443"/>
            <a:ext cx="2306563" cy="219768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Текст под заголовком</a:t>
            </a:r>
          </a:p>
        </p:txBody>
      </p:sp>
      <p:sp>
        <p:nvSpPr>
          <p:cNvPr id="51" name="Рисунок 4">
            <a:extLst>
              <a:ext uri="{FF2B5EF4-FFF2-40B4-BE49-F238E27FC236}">
                <a16:creationId xmlns:a16="http://schemas.microsoft.com/office/drawing/2014/main" id="{7167CAC5-344B-ED4F-A5EC-0DD8BBBE770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04056" y="2322754"/>
            <a:ext cx="1766825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52" name="Текст 13">
            <a:extLst>
              <a:ext uri="{FF2B5EF4-FFF2-40B4-BE49-F238E27FC236}">
                <a16:creationId xmlns:a16="http://schemas.microsoft.com/office/drawing/2014/main" id="{2A2ADEE3-FC11-564A-9F22-A8A30DEA695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81000" y="3886691"/>
            <a:ext cx="2306563" cy="41031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53" name="Текст 13">
            <a:extLst>
              <a:ext uri="{FF2B5EF4-FFF2-40B4-BE49-F238E27FC236}">
                <a16:creationId xmlns:a16="http://schemas.microsoft.com/office/drawing/2014/main" id="{A4404104-0313-864B-91E7-CAB3405BCB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81000" y="4343400"/>
            <a:ext cx="2306563" cy="219768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Текст под заголовком</a:t>
            </a:r>
          </a:p>
        </p:txBody>
      </p:sp>
      <p:sp>
        <p:nvSpPr>
          <p:cNvPr id="54" name="Рисунок 4">
            <a:extLst>
              <a:ext uri="{FF2B5EF4-FFF2-40B4-BE49-F238E27FC236}">
                <a16:creationId xmlns:a16="http://schemas.microsoft.com/office/drawing/2014/main" id="{C190F894-EB66-8345-B5F3-3A596960169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78600" y="2314797"/>
            <a:ext cx="1766825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55" name="Текст 13">
            <a:extLst>
              <a:ext uri="{FF2B5EF4-FFF2-40B4-BE49-F238E27FC236}">
                <a16:creationId xmlns:a16="http://schemas.microsoft.com/office/drawing/2014/main" id="{09389D26-0BEF-EA40-A496-312D8C5038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55544" y="3878734"/>
            <a:ext cx="2306563" cy="41031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56" name="Текст 13">
            <a:extLst>
              <a:ext uri="{FF2B5EF4-FFF2-40B4-BE49-F238E27FC236}">
                <a16:creationId xmlns:a16="http://schemas.microsoft.com/office/drawing/2014/main" id="{89491531-AD0A-1D44-B9EC-2BE6BAC490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55544" y="4335443"/>
            <a:ext cx="2306563" cy="219768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Текст под заголовком</a:t>
            </a:r>
          </a:p>
        </p:txBody>
      </p:sp>
      <p:sp>
        <p:nvSpPr>
          <p:cNvPr id="57" name="Рисунок 4">
            <a:extLst>
              <a:ext uri="{FF2B5EF4-FFF2-40B4-BE49-F238E27FC236}">
                <a16:creationId xmlns:a16="http://schemas.microsoft.com/office/drawing/2014/main" id="{259AF906-E5DA-9C4B-A908-BB69647D81F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840331" y="2287473"/>
            <a:ext cx="1766825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58" name="Текст 13">
            <a:extLst>
              <a:ext uri="{FF2B5EF4-FFF2-40B4-BE49-F238E27FC236}">
                <a16:creationId xmlns:a16="http://schemas.microsoft.com/office/drawing/2014/main" id="{5D65943B-F02B-B541-A00A-9EA60931A62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17275" y="3851410"/>
            <a:ext cx="2306563" cy="41031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59" name="Текст 13">
            <a:extLst>
              <a:ext uri="{FF2B5EF4-FFF2-40B4-BE49-F238E27FC236}">
                <a16:creationId xmlns:a16="http://schemas.microsoft.com/office/drawing/2014/main" id="{317E742F-17AF-6F4C-B372-B21962C944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17275" y="4308119"/>
            <a:ext cx="2306563" cy="219768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Текст под заголовком</a:t>
            </a:r>
          </a:p>
        </p:txBody>
      </p:sp>
    </p:spTree>
    <p:extLst>
      <p:ext uri="{BB962C8B-B14F-4D97-AF65-F5344CB8AC3E}">
        <p14:creationId xmlns:p14="http://schemas.microsoft.com/office/powerpoint/2010/main" val="2135581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823FC32-1D4B-0249-BF21-969AAD7AE88B}"/>
              </a:ext>
            </a:extLst>
          </p:cNvPr>
          <p:cNvSpPr/>
          <p:nvPr userDrawn="1"/>
        </p:nvSpPr>
        <p:spPr>
          <a:xfrm>
            <a:off x="-1" y="0"/>
            <a:ext cx="3633019" cy="6872836"/>
          </a:xfrm>
          <a:prstGeom prst="rect">
            <a:avLst/>
          </a:prstGeom>
          <a:solidFill>
            <a:srgbClr val="2D5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70D9CBA-C8C6-8448-9128-B772F8FB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129" y="91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Число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89B064-12D4-A64E-A883-31F4F92E6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127623" y="367011"/>
            <a:ext cx="7662739" cy="4740836"/>
          </a:xfrm>
          <a:prstGeom prst="rect">
            <a:avLst/>
          </a:prstGeom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C889005E-4F9F-EF45-A776-E0B7B437D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129" y="2932178"/>
            <a:ext cx="3134889" cy="4351338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000"/>
              </a:lnSpc>
              <a:defRPr lang="ru-RU" sz="1400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algn="l" defTabSz="914400" rtl="0" eaLnBrk="1" latinLnBrk="0" hangingPunct="1">
              <a:lnSpc>
                <a:spcPts val="2000"/>
              </a:lnSpc>
              <a:defRPr lang="ru-RU" sz="1400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algn="l" defTabSz="914400" rtl="0" eaLnBrk="1" latinLnBrk="0" hangingPunct="1">
              <a:lnSpc>
                <a:spcPts val="2000"/>
              </a:lnSpc>
              <a:defRPr lang="ru-RU" sz="1400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algn="l" defTabSz="914400" rtl="0" eaLnBrk="1" latinLnBrk="0" hangingPunct="1">
              <a:lnSpc>
                <a:spcPts val="2000"/>
              </a:lnSpc>
              <a:defRPr lang="ru-RU" sz="1400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0" algn="l" defTabSz="914400" rtl="0" eaLnBrk="1" latinLnBrk="0" hangingPunct="1">
              <a:lnSpc>
                <a:spcPts val="2000"/>
              </a:lnSpc>
              <a:defRPr lang="ru-RU" sz="1400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2CFAD87-8A55-7E4E-85FB-DEF79F9888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78775" y="531133"/>
            <a:ext cx="3375025" cy="49882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99C8C40-D39C-BE46-91F6-BDB9874129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37276"/>
          <a:stretch/>
        </p:blipFill>
        <p:spPr>
          <a:xfrm>
            <a:off x="9809787" y="4930876"/>
            <a:ext cx="2445088" cy="19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4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27784804-39F4-7646-A32C-F5EBA6024C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7826" y="18256"/>
            <a:ext cx="4857750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205AC-192F-234A-B2DA-E6DAD3DD6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9966" y="2266969"/>
            <a:ext cx="1619250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ru-RU" sz="6600" b="1" kern="1200" dirty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00</a:t>
            </a:r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75B40E99-6245-8949-8F6D-1E6ED389C6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19966" y="3605876"/>
            <a:ext cx="2571584" cy="174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5BA3E0E6-4A81-F845-8374-48218CF27E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58669" y="3611302"/>
            <a:ext cx="2571584" cy="174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17E06DDE-1CD1-834D-8E70-E983BC6A5F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58669" y="2266969"/>
            <a:ext cx="5869868" cy="1747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ru-RU" sz="6600" b="1" kern="1200" dirty="0" smtClean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ru-RU" sz="6600" b="1" kern="1200" dirty="0" smtClean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ru-RU" sz="6600" b="1" kern="1200" dirty="0" smtClean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ru-RU" sz="6600" b="1" kern="1200" dirty="0" smtClean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ru-RU" sz="6600" b="1" kern="1200" dirty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00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5F2A84-FB2A-C648-B480-0E6F10B0BC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7276"/>
          <a:stretch/>
        </p:blipFill>
        <p:spPr>
          <a:xfrm>
            <a:off x="9809787" y="4930876"/>
            <a:ext cx="2445088" cy="19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43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F0D68CAB-A8C0-9D4E-B038-C16062BCD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0772" y="4363243"/>
            <a:ext cx="3743028" cy="231439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buNone/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9D33A-B1E7-1840-9DE4-3C03168B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57" y="585276"/>
            <a:ext cx="10515600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ru-RU" sz="2800" b="1" kern="1200" dirty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B45F78-B975-974F-A37B-47A77B9E77A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62857" y="2675731"/>
            <a:ext cx="5181600" cy="1325563"/>
          </a:xfrm>
          <a:prstGeom prst="rect">
            <a:avLst/>
          </a:prstGeom>
        </p:spPr>
        <p:txBody>
          <a:bodyPr/>
          <a:lstStyle>
            <a:lvl1pPr marL="0" indent="0" algn="l" defTabSz="8020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algn="l" defTabSz="802020" rtl="0" eaLnBrk="1" latinLnBrk="0" hangingPunct="1">
              <a:lnSpc>
                <a:spcPct val="90000"/>
              </a:lnSpc>
              <a:spcBef>
                <a:spcPct val="0"/>
              </a:spcBef>
              <a:defRPr lang="ru-RU" sz="18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ru-RU" dirty="0"/>
              <a:t>Заголовок таблицы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2C4D3B74-5F4F-6C41-A5DC-81E53D7385A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7621842"/>
              </p:ext>
            </p:extLst>
          </p:nvPr>
        </p:nvGraphicFramePr>
        <p:xfrm>
          <a:off x="751822" y="3078685"/>
          <a:ext cx="5937107" cy="2400956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3723612">
                  <a:extLst>
                    <a:ext uri="{9D8B030D-6E8A-4147-A177-3AD203B41FA5}">
                      <a16:colId xmlns:a16="http://schemas.microsoft.com/office/drawing/2014/main" val="580105534"/>
                    </a:ext>
                  </a:extLst>
                </a:gridCol>
                <a:gridCol w="2213495">
                  <a:extLst>
                    <a:ext uri="{9D8B030D-6E8A-4147-A177-3AD203B41FA5}">
                      <a16:colId xmlns:a16="http://schemas.microsoft.com/office/drawing/2014/main" val="2055404238"/>
                    </a:ext>
                  </a:extLst>
                </a:gridCol>
              </a:tblGrid>
              <a:tr h="446620">
                <a:tc>
                  <a:txBody>
                    <a:bodyPr/>
                    <a:lstStyle/>
                    <a:p>
                      <a:pPr marL="0" algn="l" defTabSz="507995" rtl="0" eaLnBrk="1" fontAlgn="ctr" latinLnBrk="0" hangingPunct="1"/>
                      <a:r>
                        <a:rPr lang="ru-RU" sz="1000" u="none" strike="noStrike" kern="1200" dirty="0">
                          <a:effectLst/>
                        </a:rPr>
                        <a:t>Пункт из таблицы</a:t>
                      </a:r>
                      <a:endParaRPr lang="ru-RU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1430" marT="1143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079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</a:t>
                      </a:r>
                    </a:p>
                    <a:p>
                      <a:pPr algn="ctr" fontAlgn="ctr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000" marR="7997" marT="7997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10747"/>
                  </a:ext>
                </a:extLst>
              </a:tr>
              <a:tr h="446620">
                <a:tc>
                  <a:txBody>
                    <a:bodyPr/>
                    <a:lstStyle/>
                    <a:p>
                      <a:pPr marL="0" algn="l" defTabSz="507995" rtl="0" eaLnBrk="1" fontAlgn="ctr" latinLnBrk="0" hangingPunct="1"/>
                      <a:r>
                        <a:rPr lang="ru-RU" sz="1000" u="none" strike="noStrike" kern="1200" dirty="0">
                          <a:effectLst/>
                        </a:rPr>
                        <a:t>Пункт из таблицы</a:t>
                      </a:r>
                      <a:endParaRPr lang="ru-RU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1430" marT="114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079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</a:t>
                      </a:r>
                    </a:p>
                    <a:p>
                      <a:pPr algn="ctr" fontAlgn="ctr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000" marR="7997" marT="79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3288125"/>
                  </a:ext>
                </a:extLst>
              </a:tr>
              <a:tr h="614476">
                <a:tc>
                  <a:txBody>
                    <a:bodyPr/>
                    <a:lstStyle/>
                    <a:p>
                      <a:pPr marL="0" algn="l" defTabSz="507995" rtl="0" eaLnBrk="1" fontAlgn="ctr" latinLnBrk="0" hangingPunct="1"/>
                      <a:r>
                        <a:rPr lang="ru-RU" sz="1000" u="none" strike="noStrike" kern="1200" dirty="0">
                          <a:effectLst/>
                        </a:rPr>
                        <a:t>Пункт из таблицы</a:t>
                      </a:r>
                      <a:endParaRPr lang="ru-RU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1430" marT="114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079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  <a:p>
                      <a:pPr algn="ctr" fontAlgn="ctr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000" marR="7997" marT="79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832067"/>
                  </a:ext>
                </a:extLst>
              </a:tr>
              <a:tr h="446620">
                <a:tc>
                  <a:txBody>
                    <a:bodyPr/>
                    <a:lstStyle/>
                    <a:p>
                      <a:pPr marL="0" algn="l" defTabSz="507995" rtl="0" eaLnBrk="1" fontAlgn="ctr" latinLnBrk="0" hangingPunct="1"/>
                      <a:r>
                        <a:rPr lang="ru-RU" sz="1000" u="none" strike="noStrike" kern="1200" dirty="0">
                          <a:effectLst/>
                        </a:rPr>
                        <a:t>Пункт из таблицы</a:t>
                      </a:r>
                      <a:endParaRPr lang="ru-RU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1430" marT="114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079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  <a:p>
                      <a:pPr algn="ctr" fontAlgn="ctr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000" marR="7997" marT="79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0143166"/>
                  </a:ext>
                </a:extLst>
              </a:tr>
              <a:tr h="446620">
                <a:tc>
                  <a:txBody>
                    <a:bodyPr/>
                    <a:lstStyle/>
                    <a:p>
                      <a:pPr marL="0" algn="l" defTabSz="507995" rtl="0" eaLnBrk="1" fontAlgn="ctr" latinLnBrk="0" hangingPunct="1"/>
                      <a:r>
                        <a:rPr lang="ru-RU" sz="1000" u="none" strike="noStrike" kern="1200" dirty="0">
                          <a:effectLst/>
                        </a:rPr>
                        <a:t>Пункт из таблицы</a:t>
                      </a:r>
                      <a:endParaRPr lang="ru-RU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1430" marT="114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079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algn="ctr" fontAlgn="ctr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000" marR="7997" marT="79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340754"/>
                  </a:ext>
                </a:extLst>
              </a:tr>
            </a:tbl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A68842E-57B1-A44E-994E-F2579E6D6A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8775" y="531133"/>
            <a:ext cx="3375025" cy="498824"/>
          </a:xfrm>
          <a:prstGeom prst="rect">
            <a:avLst/>
          </a:prstGeom>
        </p:spPr>
      </p:pic>
      <p:sp>
        <p:nvSpPr>
          <p:cNvPr id="19" name="Рисунок 4">
            <a:extLst>
              <a:ext uri="{FF2B5EF4-FFF2-40B4-BE49-F238E27FC236}">
                <a16:creationId xmlns:a16="http://schemas.microsoft.com/office/drawing/2014/main" id="{063CB0DE-4BAA-3F45-B271-294C4191E07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610772" y="2348322"/>
            <a:ext cx="1766825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FFC17E16-FE03-764A-AA7F-DFB9B93F6A9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10772" y="353933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 algn="l" defTabSz="80202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ru-RU" sz="18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80202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ru-RU" dirty="0"/>
              <a:t>Заголовок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946E13-5A7D-D544-982A-826C79B1A7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37276"/>
          <a:stretch/>
        </p:blipFill>
        <p:spPr>
          <a:xfrm>
            <a:off x="9809787" y="4930876"/>
            <a:ext cx="2445088" cy="19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0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F0D68CAB-A8C0-9D4E-B038-C16062BCD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0772" y="4363243"/>
            <a:ext cx="3743028" cy="231439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buNone/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9D33A-B1E7-1840-9DE4-3C03168B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57" y="585276"/>
            <a:ext cx="10515600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ru-RU" sz="2800" b="1" kern="1200" dirty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B45F78-B975-974F-A37B-47A77B9E77A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62857" y="2675731"/>
            <a:ext cx="5181600" cy="1325563"/>
          </a:xfrm>
          <a:prstGeom prst="rect">
            <a:avLst/>
          </a:prstGeom>
        </p:spPr>
        <p:txBody>
          <a:bodyPr/>
          <a:lstStyle>
            <a:lvl1pPr marL="0" indent="0" algn="l" defTabSz="8020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algn="l" defTabSz="802020" rtl="0" eaLnBrk="1" latinLnBrk="0" hangingPunct="1">
              <a:lnSpc>
                <a:spcPct val="90000"/>
              </a:lnSpc>
              <a:spcBef>
                <a:spcPct val="0"/>
              </a:spcBef>
              <a:defRPr lang="ru-RU" sz="18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ru-RU" dirty="0"/>
              <a:t>Заголовок таблицы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A68842E-57B1-A44E-994E-F2579E6D6A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8775" y="531133"/>
            <a:ext cx="3375025" cy="498824"/>
          </a:xfrm>
          <a:prstGeom prst="rect">
            <a:avLst/>
          </a:prstGeom>
        </p:spPr>
      </p:pic>
      <p:sp>
        <p:nvSpPr>
          <p:cNvPr id="19" name="Рисунок 4">
            <a:extLst>
              <a:ext uri="{FF2B5EF4-FFF2-40B4-BE49-F238E27FC236}">
                <a16:creationId xmlns:a16="http://schemas.microsoft.com/office/drawing/2014/main" id="{063CB0DE-4BAA-3F45-B271-294C4191E07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610772" y="2348322"/>
            <a:ext cx="1766825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FFC17E16-FE03-764A-AA7F-DFB9B93F6A9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10772" y="353933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 algn="l" defTabSz="80202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ru-RU" sz="18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80202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ru-RU" dirty="0"/>
              <a:t>Заголовок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946E13-5A7D-D544-982A-826C79B1A7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37276"/>
          <a:stretch/>
        </p:blipFill>
        <p:spPr>
          <a:xfrm>
            <a:off x="9809787" y="4930876"/>
            <a:ext cx="2445088" cy="19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8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Рисунок 4">
            <a:extLst>
              <a:ext uri="{FF2B5EF4-FFF2-40B4-BE49-F238E27FC236}">
                <a16:creationId xmlns:a16="http://schemas.microsoft.com/office/drawing/2014/main" id="{C4CA7B46-2F96-614A-838A-2E47CF4A27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8200" y="168201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29" name="Рисунок 4">
            <a:extLst>
              <a:ext uri="{FF2B5EF4-FFF2-40B4-BE49-F238E27FC236}">
                <a16:creationId xmlns:a16="http://schemas.microsoft.com/office/drawing/2014/main" id="{861579BD-3D10-0F47-A313-C9714E7454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50052" y="168929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0" name="Рисунок 4">
            <a:extLst>
              <a:ext uri="{FF2B5EF4-FFF2-40B4-BE49-F238E27FC236}">
                <a16:creationId xmlns:a16="http://schemas.microsoft.com/office/drawing/2014/main" id="{DC15F2C2-6925-9840-A263-A9FE6D0D50A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67917" y="168201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1" name="Рисунок 4">
            <a:extLst>
              <a:ext uri="{FF2B5EF4-FFF2-40B4-BE49-F238E27FC236}">
                <a16:creationId xmlns:a16="http://schemas.microsoft.com/office/drawing/2014/main" id="{4310709A-6095-DB44-9B5E-AE7C888858F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79769" y="168929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2" name="Рисунок 4">
            <a:extLst>
              <a:ext uri="{FF2B5EF4-FFF2-40B4-BE49-F238E27FC236}">
                <a16:creationId xmlns:a16="http://schemas.microsoft.com/office/drawing/2014/main" id="{8F68A599-0708-514A-BEFB-E7DD1D00615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42953" y="282419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3" name="Рисунок 4">
            <a:extLst>
              <a:ext uri="{FF2B5EF4-FFF2-40B4-BE49-F238E27FC236}">
                <a16:creationId xmlns:a16="http://schemas.microsoft.com/office/drawing/2014/main" id="{CD6E9C51-F264-4249-AAA1-46A790EAB21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854805" y="283147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6E3E01DB-FF7A-504D-8CF4-7F8DB4DF352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872670" y="282419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5" name="Рисунок 4">
            <a:extLst>
              <a:ext uri="{FF2B5EF4-FFF2-40B4-BE49-F238E27FC236}">
                <a16:creationId xmlns:a16="http://schemas.microsoft.com/office/drawing/2014/main" id="{10D9CA36-B958-4246-9A18-3E9EB7E1AA4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4522" y="283147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6" name="Рисунок 4">
            <a:extLst>
              <a:ext uri="{FF2B5EF4-FFF2-40B4-BE49-F238E27FC236}">
                <a16:creationId xmlns:a16="http://schemas.microsoft.com/office/drawing/2014/main" id="{2B1B5766-BA31-B34C-8CE1-E0E3C1E9AAA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68003" y="283147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7" name="Рисунок 4">
            <a:extLst>
              <a:ext uri="{FF2B5EF4-FFF2-40B4-BE49-F238E27FC236}">
                <a16:creationId xmlns:a16="http://schemas.microsoft.com/office/drawing/2014/main" id="{22B4A78B-BDA5-074E-BB55-DD84E213CD7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08472" y="168929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8" name="Рисунок 4">
            <a:extLst>
              <a:ext uri="{FF2B5EF4-FFF2-40B4-BE49-F238E27FC236}">
                <a16:creationId xmlns:a16="http://schemas.microsoft.com/office/drawing/2014/main" id="{24C92142-AAA2-5642-87F1-E924BCCE3F9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0632" y="394946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9" name="Рисунок 4">
            <a:extLst>
              <a:ext uri="{FF2B5EF4-FFF2-40B4-BE49-F238E27FC236}">
                <a16:creationId xmlns:a16="http://schemas.microsoft.com/office/drawing/2014/main" id="{A0ECE587-F98A-764D-AF8F-CF6B7E4B8DE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02484" y="395674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0" name="Рисунок 4">
            <a:extLst>
              <a:ext uri="{FF2B5EF4-FFF2-40B4-BE49-F238E27FC236}">
                <a16:creationId xmlns:a16="http://schemas.microsoft.com/office/drawing/2014/main" id="{E117289B-D1D2-B046-AB98-AE0DC118F71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20349" y="394946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E3D0B968-3999-6647-9252-3778A4A2B71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32201" y="395674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6457A155-09BB-0E4A-A38E-CFE33CCF197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960904" y="395674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FD5E06E2-1BE4-AC45-80BA-4F68EB14759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822943" y="506903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4" name="Рисунок 4">
            <a:extLst>
              <a:ext uri="{FF2B5EF4-FFF2-40B4-BE49-F238E27FC236}">
                <a16:creationId xmlns:a16="http://schemas.microsoft.com/office/drawing/2014/main" id="{C729838A-66C9-FF47-BAE8-7CA67D13528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834795" y="507631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5" name="Рисунок 4">
            <a:extLst>
              <a:ext uri="{FF2B5EF4-FFF2-40B4-BE49-F238E27FC236}">
                <a16:creationId xmlns:a16="http://schemas.microsoft.com/office/drawing/2014/main" id="{0A15CA53-5650-5D4A-8689-61396F7A1AE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852660" y="506903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6" name="Рисунок 4">
            <a:extLst>
              <a:ext uri="{FF2B5EF4-FFF2-40B4-BE49-F238E27FC236}">
                <a16:creationId xmlns:a16="http://schemas.microsoft.com/office/drawing/2014/main" id="{62CA8F52-470B-094B-B063-81AF8C842E1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864512" y="507631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7" name="Рисунок 4">
            <a:extLst>
              <a:ext uri="{FF2B5EF4-FFF2-40B4-BE49-F238E27FC236}">
                <a16:creationId xmlns:a16="http://schemas.microsoft.com/office/drawing/2014/main" id="{777DE816-A309-1642-A67E-532169FC157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47993" y="507631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F5DEA6EE-0CB7-324D-B494-703C637B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57" y="585276"/>
            <a:ext cx="10515600" cy="63347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ru-RU" sz="2800" b="1" kern="1200" dirty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4DCB329-E0C7-D240-AB49-C7A4B61489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8775" y="531133"/>
            <a:ext cx="3375025" cy="49882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A8A1FAA-70FD-194B-9AC4-38997F08B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37276"/>
          <a:stretch/>
        </p:blipFill>
        <p:spPr>
          <a:xfrm>
            <a:off x="9809787" y="4930876"/>
            <a:ext cx="2445088" cy="19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67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8518840-F692-C344-A762-DC53AB112ABA}"/>
              </a:ext>
            </a:extLst>
          </p:cNvPr>
          <p:cNvSpPr/>
          <p:nvPr userDrawn="1"/>
        </p:nvSpPr>
        <p:spPr>
          <a:xfrm>
            <a:off x="3511825" y="1792503"/>
            <a:ext cx="6785113" cy="4078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FC50D203-BD79-2542-B12A-7A2A360CF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377" y="2160898"/>
            <a:ext cx="5601073" cy="1325563"/>
          </a:xfrm>
          <a:prstGeom prst="rect">
            <a:avLst/>
          </a:prstGeom>
        </p:spPr>
        <p:txBody>
          <a:bodyPr/>
          <a:lstStyle>
            <a:lvl1pPr marL="0" algn="l" defTabSz="802020" rtl="0" eaLnBrk="1" latinLnBrk="0" hangingPunct="1">
              <a:lnSpc>
                <a:spcPct val="90000"/>
              </a:lnSpc>
              <a:spcBef>
                <a:spcPct val="0"/>
              </a:spcBef>
              <a:defRPr lang="ru-RU" sz="3600" b="1" kern="1200" dirty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847EF6C-3AC8-6140-908E-6B1BDDF53203}"/>
              </a:ext>
            </a:extLst>
          </p:cNvPr>
          <p:cNvCxnSpPr/>
          <p:nvPr userDrawn="1"/>
        </p:nvCxnSpPr>
        <p:spPr>
          <a:xfrm>
            <a:off x="4600820" y="4737505"/>
            <a:ext cx="1917700" cy="0"/>
          </a:xfrm>
          <a:prstGeom prst="line">
            <a:avLst/>
          </a:prstGeom>
          <a:ln>
            <a:solidFill>
              <a:srgbClr val="D921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Рисунок 7">
            <a:extLst>
              <a:ext uri="{FF2B5EF4-FFF2-40B4-BE49-F238E27FC236}">
                <a16:creationId xmlns:a16="http://schemas.microsoft.com/office/drawing/2014/main" id="{5AB26928-AD67-1143-B951-9BF66C1100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3046" y="1706892"/>
            <a:ext cx="1709392" cy="961533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7">
            <a:extLst>
              <a:ext uri="{FF2B5EF4-FFF2-40B4-BE49-F238E27FC236}">
                <a16:creationId xmlns:a16="http://schemas.microsoft.com/office/drawing/2014/main" id="{36F4FB93-D5E9-194A-AD78-EEE1D7EAD9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03046" y="2844935"/>
            <a:ext cx="1709392" cy="961533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4" name="Рисунок 7">
            <a:extLst>
              <a:ext uri="{FF2B5EF4-FFF2-40B4-BE49-F238E27FC236}">
                <a16:creationId xmlns:a16="http://schemas.microsoft.com/office/drawing/2014/main" id="{0FE9FB26-AB25-A448-A185-2B6B5404C1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78590" y="3982978"/>
            <a:ext cx="1709392" cy="961533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5" name="Рисунок 7">
            <a:extLst>
              <a:ext uri="{FF2B5EF4-FFF2-40B4-BE49-F238E27FC236}">
                <a16:creationId xmlns:a16="http://schemas.microsoft.com/office/drawing/2014/main" id="{CE184DB0-7FF0-1E43-A657-5880457A29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8590" y="5121021"/>
            <a:ext cx="1709392" cy="961533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33E5C545-0FCB-3A4C-A3EC-EB4BF64B2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5427" y="2992399"/>
            <a:ext cx="5157787" cy="526798"/>
          </a:xfrm>
          <a:prstGeom prst="rect">
            <a:avLst/>
          </a:prstGeom>
        </p:spPr>
        <p:txBody>
          <a:bodyPr/>
          <a:lstStyle>
            <a:lvl1pPr marL="0" indent="0" algn="l" defTabSz="80202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ru-RU" sz="16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algn="l" defTabSz="802020" rtl="0" eaLnBrk="1" latinLnBrk="0" hangingPunct="1">
              <a:lnSpc>
                <a:spcPts val="2400"/>
              </a:lnSpc>
              <a:spcBef>
                <a:spcPct val="0"/>
              </a:spcBef>
              <a:defRPr lang="ru-RU" sz="16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algn="l" defTabSz="802020" rtl="0" eaLnBrk="1" latinLnBrk="0" hangingPunct="1">
              <a:lnSpc>
                <a:spcPts val="2400"/>
              </a:lnSpc>
              <a:spcBef>
                <a:spcPct val="0"/>
              </a:spcBef>
              <a:defRPr lang="ru-RU" sz="16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algn="l" defTabSz="802020" rtl="0" eaLnBrk="1" latinLnBrk="0" hangingPunct="1">
              <a:lnSpc>
                <a:spcPts val="2400"/>
              </a:lnSpc>
              <a:spcBef>
                <a:spcPct val="0"/>
              </a:spcBef>
              <a:defRPr lang="ru-RU" sz="16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0" algn="l" defTabSz="802020" rtl="0" eaLnBrk="1" latinLnBrk="0" hangingPunct="1">
              <a:lnSpc>
                <a:spcPts val="2400"/>
              </a:lnSpc>
              <a:spcBef>
                <a:spcPct val="0"/>
              </a:spcBef>
              <a:defRPr lang="ru-RU" sz="16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C875A66D-8D48-C746-AA62-EF3E26C1D3CE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495427" y="4904786"/>
            <a:ext cx="5157787" cy="432469"/>
          </a:xfrm>
          <a:prstGeom prst="rect">
            <a:avLst/>
          </a:prstGeom>
        </p:spPr>
        <p:txBody>
          <a:bodyPr/>
          <a:lstStyle>
            <a:lvl1pPr>
              <a:defRPr lang="ru-RU" sz="16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802020" rtl="0" eaLnBrk="1" latinLnBrk="0" hangingPunct="1">
              <a:lnSpc>
                <a:spcPts val="24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ru-RU" dirty="0"/>
              <a:t>Образец текста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CFC8C66-826C-B74C-A2F2-27C72A72DD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8775" y="531133"/>
            <a:ext cx="3375025" cy="49882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90D2786-A704-B74C-B702-FC4E3DBC85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37276"/>
          <a:stretch/>
        </p:blipFill>
        <p:spPr>
          <a:xfrm>
            <a:off x="9809787" y="4930876"/>
            <a:ext cx="2445088" cy="19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6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EA735E-A84F-3D4C-9FD4-F4F3CF08A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A7922E-2675-544F-A729-217DD3053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C2CB7-09FF-A44F-A2D0-3C8C920D4279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A068488-A0CD-4749-B6D5-694146F6B729}"/>
              </a:ext>
            </a:extLst>
          </p:cNvPr>
          <p:cNvSpPr txBox="1">
            <a:spLocks/>
          </p:cNvSpPr>
          <p:nvPr userDrawn="1"/>
        </p:nvSpPr>
        <p:spPr>
          <a:xfrm>
            <a:off x="6501245" y="4740210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ts val="5300"/>
              </a:lnSpc>
              <a:spcBef>
                <a:spcPct val="0"/>
              </a:spcBef>
              <a:buNone/>
              <a:defRPr lang="ru-RU" sz="38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z="4000" dirty="0"/>
              <a:t>Образец </a:t>
            </a:r>
            <a:br>
              <a:rPr lang="ru-RU" sz="4000" dirty="0"/>
            </a:br>
            <a:r>
              <a:rPr lang="ru-RU" sz="4000" dirty="0"/>
              <a:t>заголовка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6DCF2DB-BB5F-A146-90E9-E9EB29D40EE3}"/>
              </a:ext>
            </a:extLst>
          </p:cNvPr>
          <p:cNvCxnSpPr>
            <a:cxnSpLocks/>
          </p:cNvCxnSpPr>
          <p:nvPr userDrawn="1"/>
        </p:nvCxnSpPr>
        <p:spPr>
          <a:xfrm>
            <a:off x="6585364" y="4629019"/>
            <a:ext cx="164423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650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4" r:id="rId5"/>
    <p:sldLayoutId id="2147483652" r:id="rId6"/>
    <p:sldLayoutId id="2147483662" r:id="rId7"/>
    <p:sldLayoutId id="2147483655" r:id="rId8"/>
    <p:sldLayoutId id="2147483657" r:id="rId9"/>
    <p:sldLayoutId id="214748365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rustamkhodjaev.com/2021/03/24/clonirovanie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7907E4B7-32EC-1D4B-8C83-1A08DDA7A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0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2" name="Прямоугольный треугольник 91">
            <a:extLst>
              <a:ext uri="{FF2B5EF4-FFF2-40B4-BE49-F238E27FC236}">
                <a16:creationId xmlns:a16="http://schemas.microsoft.com/office/drawing/2014/main" id="{63FA5D00-FDCE-0043-9B9D-8BAADC969BFD}"/>
              </a:ext>
            </a:extLst>
          </p:cNvPr>
          <p:cNvSpPr/>
          <p:nvPr/>
        </p:nvSpPr>
        <p:spPr>
          <a:xfrm flipH="1">
            <a:off x="2238703" y="-58428"/>
            <a:ext cx="9953297" cy="6916428"/>
          </a:xfrm>
          <a:prstGeom prst="rtTriangle">
            <a:avLst/>
          </a:prstGeom>
          <a:solidFill>
            <a:srgbClr val="2C5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Заголовок 90">
            <a:extLst>
              <a:ext uri="{FF2B5EF4-FFF2-40B4-BE49-F238E27FC236}">
                <a16:creationId xmlns:a16="http://schemas.microsoft.com/office/drawing/2014/main" id="{A00C5F5F-0EA5-9843-9C20-FA4F49A2D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897" y="4854388"/>
            <a:ext cx="6547432" cy="927847"/>
          </a:xfrm>
        </p:spPr>
        <p:txBody>
          <a:bodyPr/>
          <a:lstStyle/>
          <a:p>
            <a:pPr algn="ctr"/>
            <a:r>
              <a:rPr lang="ru-RU" dirty="0">
                <a:latin typeface="+mn-lt"/>
              </a:rPr>
              <a:t>Архитектура и словарь</a:t>
            </a:r>
          </a:p>
        </p:txBody>
      </p:sp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5FE4638A-6119-A143-8ACB-62FACA7A6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589816"/>
            <a:ext cx="4038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98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80334" y="100246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Восстановление данных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494690" y="1829272"/>
            <a:ext cx="10867289" cy="3942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algn="just"/>
            <a:r>
              <a:rPr lang="ru-RU" altLang="ru-RU" b="1" dirty="0">
                <a:solidFill>
                  <a:srgbClr val="C00000"/>
                </a:solidFill>
              </a:rPr>
              <a:t>Основные ситуации</a:t>
            </a:r>
            <a:r>
              <a:rPr lang="ru-RU" altLang="ru-RU" dirty="0">
                <a:solidFill>
                  <a:srgbClr val="C00000"/>
                </a:solidFill>
              </a:rPr>
              <a:t>, в которых требуется восстановление данных: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altLang="ru-RU" dirty="0">
                <a:solidFill>
                  <a:srgbClr val="7030A0"/>
                </a:solidFill>
              </a:rPr>
              <a:t>Откат транзакции по команде </a:t>
            </a:r>
            <a:r>
              <a:rPr lang="en-US" altLang="ru-RU" dirty="0">
                <a:solidFill>
                  <a:srgbClr val="7030A0"/>
                </a:solidFill>
              </a:rPr>
              <a:t>ROLLBACK</a:t>
            </a:r>
            <a:r>
              <a:rPr lang="ru-RU" altLang="ru-RU" dirty="0">
                <a:solidFill>
                  <a:srgbClr val="7030A0"/>
                </a:solidFill>
              </a:rPr>
              <a:t>.</a:t>
            </a:r>
            <a:endParaRPr lang="en-US" altLang="ru-RU" dirty="0">
              <a:solidFill>
                <a:srgbClr val="7030A0"/>
              </a:solidFill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ru-RU" altLang="ru-RU" dirty="0">
                <a:solidFill>
                  <a:srgbClr val="7030A0"/>
                </a:solidFill>
              </a:rPr>
              <a:t>Мягкий сбой системы (утрата части или всей первичной памяти).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ru-RU" altLang="ru-RU" dirty="0">
                <a:solidFill>
                  <a:srgbClr val="7030A0"/>
                </a:solidFill>
              </a:rPr>
              <a:t>Жесткий сбой системы (отказ аппаратуры, чаще повреждение вторичной памяти).</a:t>
            </a:r>
          </a:p>
          <a:p>
            <a:pPr indent="360000" algn="just"/>
            <a:r>
              <a:rPr lang="ru-RU" altLang="ru-RU" dirty="0">
                <a:solidFill>
                  <a:srgbClr val="0070C0"/>
                </a:solidFill>
              </a:rPr>
              <a:t>Далее будет рассмотрена упрощённая система организации откатов и восстановлений после сбоев, в СУБД </a:t>
            </a:r>
            <a:r>
              <a:rPr lang="en-US" altLang="ru-RU" dirty="0">
                <a:solidFill>
                  <a:srgbClr val="0070C0"/>
                </a:solidFill>
              </a:rPr>
              <a:t>Oracle.</a:t>
            </a:r>
            <a:r>
              <a:rPr lang="ru-RU" altLang="ru-RU" dirty="0">
                <a:solidFill>
                  <a:srgbClr val="0070C0"/>
                </a:solidFill>
              </a:rPr>
              <a:t> </a:t>
            </a:r>
          </a:p>
          <a:p>
            <a:pPr indent="360000" algn="just"/>
            <a:r>
              <a:rPr lang="ru-RU" altLang="ru-RU" dirty="0" smtClean="0">
                <a:solidFill>
                  <a:srgbClr val="0070C0"/>
                </a:solidFill>
              </a:rPr>
              <a:t>Блоки </a:t>
            </a:r>
            <a:r>
              <a:rPr lang="ru-RU" altLang="ru-RU" dirty="0">
                <a:solidFill>
                  <a:srgbClr val="0070C0"/>
                </a:solidFill>
              </a:rPr>
              <a:t>кэша буферов базы, содержимое которых отличается от содержимого соответствующих блоков на диске называются</a:t>
            </a:r>
            <a:r>
              <a:rPr lang="en-US" altLang="ru-RU" dirty="0">
                <a:solidFill>
                  <a:srgbClr val="0070C0"/>
                </a:solidFill>
              </a:rPr>
              <a:t> </a:t>
            </a:r>
            <a:r>
              <a:rPr lang="en-US" altLang="ru-RU" b="1" dirty="0">
                <a:solidFill>
                  <a:srgbClr val="7030A0"/>
                </a:solidFill>
              </a:rPr>
              <a:t>“</a:t>
            </a:r>
            <a:r>
              <a:rPr lang="ru-RU" altLang="ru-RU" b="1" dirty="0">
                <a:solidFill>
                  <a:srgbClr val="7030A0"/>
                </a:solidFill>
              </a:rPr>
              <a:t>грязными</a:t>
            </a:r>
            <a:r>
              <a:rPr lang="en-US" altLang="ru-RU" b="1" dirty="0">
                <a:solidFill>
                  <a:srgbClr val="7030A0"/>
                </a:solidFill>
              </a:rPr>
              <a:t>”</a:t>
            </a:r>
            <a:r>
              <a:rPr lang="ru-RU" altLang="ru-RU" dirty="0">
                <a:solidFill>
                  <a:srgbClr val="0070C0"/>
                </a:solidFill>
              </a:rPr>
              <a:t>. </a:t>
            </a:r>
            <a:r>
              <a:rPr lang="ru-RU" altLang="ru-RU" i="1" dirty="0">
                <a:solidFill>
                  <a:srgbClr val="0070C0"/>
                </a:solidFill>
              </a:rPr>
              <a:t>Эти блоки должны быть записаны (как говорят, вытолкнуты) </a:t>
            </a:r>
            <a:r>
              <a:rPr lang="ru-RU" altLang="ru-RU" i="1" dirty="0" smtClean="0">
                <a:solidFill>
                  <a:srgbClr val="0070C0"/>
                </a:solidFill>
              </a:rPr>
              <a:t>во </a:t>
            </a:r>
            <a:r>
              <a:rPr lang="ru-RU" altLang="ru-RU" i="1" dirty="0">
                <a:solidFill>
                  <a:srgbClr val="0070C0"/>
                </a:solidFill>
              </a:rPr>
              <a:t>вторичную память.</a:t>
            </a:r>
          </a:p>
          <a:p>
            <a:pPr indent="360000" algn="just"/>
            <a:r>
              <a:rPr lang="ru-RU" altLang="ru-RU" dirty="0" smtClean="0">
                <a:solidFill>
                  <a:srgbClr val="0070C0"/>
                </a:solidFill>
              </a:rPr>
              <a:t>Два </a:t>
            </a:r>
            <a:r>
              <a:rPr lang="ru-RU" altLang="ru-RU" dirty="0">
                <a:solidFill>
                  <a:srgbClr val="0070C0"/>
                </a:solidFill>
              </a:rPr>
              <a:t>противоречивых требования. С одной стороны, из-за недостатка оперативной памяти и из-за возможности сбоев необходимо выталкивать </a:t>
            </a:r>
            <a:r>
              <a:rPr lang="en-US" altLang="ru-RU" dirty="0">
                <a:solidFill>
                  <a:srgbClr val="0070C0"/>
                </a:solidFill>
              </a:rPr>
              <a:t>“</a:t>
            </a:r>
            <a:r>
              <a:rPr lang="ru-RU" altLang="ru-RU" dirty="0">
                <a:solidFill>
                  <a:srgbClr val="0070C0"/>
                </a:solidFill>
              </a:rPr>
              <a:t>грязные</a:t>
            </a:r>
            <a:r>
              <a:rPr lang="en-US" altLang="ru-RU" dirty="0">
                <a:solidFill>
                  <a:srgbClr val="0070C0"/>
                </a:solidFill>
              </a:rPr>
              <a:t>”</a:t>
            </a:r>
            <a:r>
              <a:rPr lang="ru-RU" altLang="ru-RU" dirty="0">
                <a:solidFill>
                  <a:srgbClr val="0070C0"/>
                </a:solidFill>
              </a:rPr>
              <a:t> блоки как можно</a:t>
            </a:r>
            <a:r>
              <a:rPr lang="en-US" altLang="ru-RU" dirty="0">
                <a:solidFill>
                  <a:srgbClr val="0070C0"/>
                </a:solidFill>
              </a:rPr>
              <a:t> </a:t>
            </a:r>
            <a:r>
              <a:rPr lang="ru-RU" altLang="ru-RU" dirty="0">
                <a:solidFill>
                  <a:srgbClr val="0070C0"/>
                </a:solidFill>
              </a:rPr>
              <a:t>раньше. Но это замедлит </a:t>
            </a:r>
            <a:r>
              <a:rPr lang="ru-RU" altLang="ru-RU" dirty="0" smtClean="0">
                <a:solidFill>
                  <a:srgbClr val="0070C0"/>
                </a:solidFill>
              </a:rPr>
              <a:t>работу</a:t>
            </a:r>
            <a:r>
              <a:rPr lang="ru-RU" altLang="ru-RU" dirty="0">
                <a:solidFill>
                  <a:srgbClr val="0070C0"/>
                </a:solidFill>
              </a:rPr>
              <a:t>. Для ускорения работы</a:t>
            </a:r>
            <a:r>
              <a:rPr lang="en-US" altLang="ru-RU" dirty="0">
                <a:solidFill>
                  <a:srgbClr val="0070C0"/>
                </a:solidFill>
              </a:rPr>
              <a:t> </a:t>
            </a:r>
            <a:r>
              <a:rPr lang="ru-RU" altLang="ru-RU" dirty="0">
                <a:solidFill>
                  <a:srgbClr val="0070C0"/>
                </a:solidFill>
              </a:rPr>
              <a:t>необходимо записывать данные на диск как можно реже. Это увеличивает риск рассогласования базы.</a:t>
            </a:r>
          </a:p>
          <a:p>
            <a:pPr indent="360000" algn="just">
              <a:lnSpc>
                <a:spcPct val="90000"/>
              </a:lnSpc>
            </a:pP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440174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5" y="1149077"/>
            <a:ext cx="8651445" cy="5502917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234794" y="445626"/>
            <a:ext cx="66565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3200" b="1" dirty="0">
                <a:solidFill>
                  <a:srgbClr val="C00000"/>
                </a:solidFill>
              </a:rPr>
              <a:t>Кэш буферов базы и буфер журнала </a:t>
            </a:r>
            <a:endParaRPr lang="ru-RU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035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646519" y="60663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altLang="ru-RU" sz="3200" b="1" dirty="0">
                <a:solidFill>
                  <a:srgbClr val="C00000"/>
                </a:solidFill>
              </a:rPr>
              <a:t>Принцип </a:t>
            </a:r>
            <a:r>
              <a:rPr lang="en-US" altLang="ru-RU" sz="3200" b="1" dirty="0">
                <a:solidFill>
                  <a:srgbClr val="C00000"/>
                </a:solidFill>
              </a:rPr>
              <a:t>“Write Ahead Log”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808114" y="1186204"/>
            <a:ext cx="10275375" cy="5582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/>
            <a:r>
              <a:rPr lang="ru-RU" altLang="ru-RU" dirty="0">
                <a:solidFill>
                  <a:srgbClr val="7030A0"/>
                </a:solidFill>
              </a:rPr>
              <a:t>Измененные объекты базы </a:t>
            </a:r>
            <a:r>
              <a:rPr lang="ru-RU" altLang="ru-RU" dirty="0">
                <a:solidFill>
                  <a:srgbClr val="0070C0"/>
                </a:solidFill>
              </a:rPr>
              <a:t>данных </a:t>
            </a:r>
            <a:r>
              <a:rPr lang="ru-RU" altLang="ru-RU" dirty="0">
                <a:solidFill>
                  <a:srgbClr val="7030A0"/>
                </a:solidFill>
              </a:rPr>
              <a:t>должны</a:t>
            </a:r>
            <a:r>
              <a:rPr lang="en-US" altLang="ru-RU" dirty="0">
                <a:solidFill>
                  <a:srgbClr val="7030A0"/>
                </a:solidFill>
              </a:rPr>
              <a:t> </a:t>
            </a:r>
            <a:r>
              <a:rPr lang="ru-RU" altLang="ru-RU" dirty="0">
                <a:solidFill>
                  <a:srgbClr val="7030A0"/>
                </a:solidFill>
              </a:rPr>
              <a:t>попадать</a:t>
            </a:r>
            <a:r>
              <a:rPr lang="en-US" altLang="ru-RU" dirty="0">
                <a:solidFill>
                  <a:srgbClr val="7030A0"/>
                </a:solidFill>
              </a:rPr>
              <a:t> </a:t>
            </a:r>
            <a:r>
              <a:rPr lang="ru-RU" altLang="ru-RU" dirty="0">
                <a:solidFill>
                  <a:srgbClr val="7030A0"/>
                </a:solidFill>
              </a:rPr>
              <a:t>в файл</a:t>
            </a:r>
            <a:r>
              <a:rPr lang="en-US" altLang="ru-RU" dirty="0">
                <a:solidFill>
                  <a:srgbClr val="7030A0"/>
                </a:solidFill>
              </a:rPr>
              <a:t> </a:t>
            </a:r>
            <a:r>
              <a:rPr lang="ru-RU" altLang="ru-RU" dirty="0">
                <a:solidFill>
                  <a:srgbClr val="7030A0"/>
                </a:solidFill>
              </a:rPr>
              <a:t>журнала раньше, чем грязные блоки</a:t>
            </a:r>
            <a:r>
              <a:rPr lang="en-US" altLang="ru-RU" dirty="0">
                <a:solidFill>
                  <a:srgbClr val="7030A0"/>
                </a:solidFill>
              </a:rPr>
              <a:t> </a:t>
            </a:r>
            <a:r>
              <a:rPr lang="ru-RU" altLang="ru-RU" dirty="0">
                <a:solidFill>
                  <a:srgbClr val="0070C0"/>
                </a:solidFill>
              </a:rPr>
              <a:t>кэша буферов</a:t>
            </a:r>
            <a:r>
              <a:rPr lang="en-US" altLang="ru-RU" dirty="0">
                <a:solidFill>
                  <a:srgbClr val="0070C0"/>
                </a:solidFill>
              </a:rPr>
              <a:t> </a:t>
            </a:r>
            <a:r>
              <a:rPr lang="ru-RU" altLang="ru-RU" dirty="0">
                <a:solidFill>
                  <a:srgbClr val="0070C0"/>
                </a:solidFill>
              </a:rPr>
              <a:t>базы попадут в</a:t>
            </a:r>
            <a:r>
              <a:rPr lang="en-US" altLang="ru-RU" dirty="0">
                <a:solidFill>
                  <a:srgbClr val="0070C0"/>
                </a:solidFill>
              </a:rPr>
              <a:t> </a:t>
            </a:r>
            <a:r>
              <a:rPr lang="ru-RU" altLang="ru-RU" dirty="0">
                <a:solidFill>
                  <a:srgbClr val="0070C0"/>
                </a:solidFill>
              </a:rPr>
              <a:t>файлы данных</a:t>
            </a:r>
            <a:r>
              <a:rPr lang="en-US" altLang="ru-RU" dirty="0">
                <a:solidFill>
                  <a:srgbClr val="0070C0"/>
                </a:solidFill>
              </a:rPr>
              <a:t>.</a:t>
            </a:r>
            <a:r>
              <a:rPr lang="ru-RU" altLang="ru-RU" dirty="0">
                <a:solidFill>
                  <a:srgbClr val="0070C0"/>
                </a:solidFill>
              </a:rPr>
              <a:t> </a:t>
            </a:r>
            <a:r>
              <a:rPr lang="en-US" altLang="ru-RU" b="1" dirty="0">
                <a:solidFill>
                  <a:srgbClr val="C00000"/>
                </a:solidFill>
              </a:rPr>
              <a:t>Write Ahead Log!</a:t>
            </a:r>
          </a:p>
          <a:p>
            <a:pPr indent="360000"/>
            <a:r>
              <a:rPr lang="ru-RU" altLang="ru-RU" dirty="0" smtClean="0">
                <a:solidFill>
                  <a:srgbClr val="0070C0"/>
                </a:solidFill>
              </a:rPr>
              <a:t>При </a:t>
            </a:r>
            <a:r>
              <a:rPr lang="ru-RU" altLang="ru-RU" dirty="0">
                <a:solidFill>
                  <a:srgbClr val="0070C0"/>
                </a:solidFill>
              </a:rPr>
              <a:t>этом может оказаться, что на диске имеется запись журнала,</a:t>
            </a:r>
            <a:r>
              <a:rPr lang="en-US" altLang="ru-RU" dirty="0">
                <a:solidFill>
                  <a:srgbClr val="0070C0"/>
                </a:solidFill>
              </a:rPr>
              <a:t> </a:t>
            </a:r>
            <a:r>
              <a:rPr lang="ru-RU" altLang="ru-RU" dirty="0">
                <a:solidFill>
                  <a:srgbClr val="0070C0"/>
                </a:solidFill>
              </a:rPr>
              <a:t>но ещё нет записи блока базы. Если уже записан блок данных,</a:t>
            </a:r>
            <a:r>
              <a:rPr lang="en-US" altLang="ru-RU" dirty="0">
                <a:solidFill>
                  <a:srgbClr val="0070C0"/>
                </a:solidFill>
              </a:rPr>
              <a:t> </a:t>
            </a:r>
            <a:r>
              <a:rPr lang="ru-RU" altLang="ru-RU" dirty="0">
                <a:solidFill>
                  <a:srgbClr val="0070C0"/>
                </a:solidFill>
              </a:rPr>
              <a:t>то журнальный блок тем более записан. </a:t>
            </a:r>
          </a:p>
          <a:p>
            <a:pPr indent="360000"/>
            <a:r>
              <a:rPr lang="ru-RU" altLang="ru-RU" dirty="0" smtClean="0">
                <a:solidFill>
                  <a:srgbClr val="7030A0"/>
                </a:solidFill>
              </a:rPr>
              <a:t>Периодически</a:t>
            </a:r>
            <a:r>
              <a:rPr lang="ru-RU" altLang="ru-RU" dirty="0" smtClean="0">
                <a:solidFill>
                  <a:srgbClr val="0070C0"/>
                </a:solidFill>
              </a:rPr>
              <a:t> </a:t>
            </a:r>
            <a:r>
              <a:rPr lang="ru-RU" altLang="ru-RU" dirty="0">
                <a:solidFill>
                  <a:srgbClr val="0070C0"/>
                </a:solidFill>
              </a:rPr>
              <a:t>или при достижении кэшем буферов базы</a:t>
            </a:r>
            <a:r>
              <a:rPr lang="en-US" altLang="ru-RU" dirty="0">
                <a:solidFill>
                  <a:srgbClr val="0070C0"/>
                </a:solidFill>
              </a:rPr>
              <a:t> </a:t>
            </a:r>
            <a:r>
              <a:rPr lang="ru-RU" altLang="ru-RU" dirty="0">
                <a:solidFill>
                  <a:srgbClr val="0070C0"/>
                </a:solidFill>
              </a:rPr>
              <a:t>определенного состояния (например, количество страниц в </a:t>
            </a:r>
            <a:r>
              <a:rPr lang="en-US" altLang="ru-RU" dirty="0">
                <a:solidFill>
                  <a:srgbClr val="0070C0"/>
                </a:solidFill>
              </a:rPr>
              <a:t>dirty-</a:t>
            </a:r>
            <a:r>
              <a:rPr lang="ru-RU" altLang="ru-RU" dirty="0">
                <a:solidFill>
                  <a:srgbClr val="0070C0"/>
                </a:solidFill>
              </a:rPr>
              <a:t>списке превысило порог) возбуждается событие </a:t>
            </a:r>
            <a:r>
              <a:rPr lang="ru-RU" altLang="ru-RU" b="1" dirty="0">
                <a:solidFill>
                  <a:srgbClr val="C00000"/>
                </a:solidFill>
              </a:rPr>
              <a:t>контрольной точки</a:t>
            </a:r>
            <a:r>
              <a:rPr lang="ru-RU" altLang="ru-RU" dirty="0">
                <a:solidFill>
                  <a:srgbClr val="0070C0"/>
                </a:solidFill>
              </a:rPr>
              <a:t>. </a:t>
            </a:r>
            <a:endParaRPr lang="en-US" altLang="ru-RU" dirty="0">
              <a:solidFill>
                <a:srgbClr val="0070C0"/>
              </a:solidFill>
            </a:endParaRPr>
          </a:p>
          <a:p>
            <a:pPr indent="360000"/>
            <a:r>
              <a:rPr lang="ru-RU" altLang="ru-RU" dirty="0">
                <a:solidFill>
                  <a:srgbClr val="0070C0"/>
                </a:solidFill>
              </a:rPr>
              <a:t>Выполняются следующие </a:t>
            </a:r>
            <a:r>
              <a:rPr lang="ru-RU" altLang="ru-RU" b="1" dirty="0">
                <a:solidFill>
                  <a:srgbClr val="0070C0"/>
                </a:solidFill>
              </a:rPr>
              <a:t>два действия: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rgbClr val="7030A0"/>
                </a:solidFill>
              </a:rPr>
              <a:t>во внешнюю память выталкивается часть </a:t>
            </a:r>
            <a:r>
              <a:rPr lang="en-US" altLang="ru-RU" dirty="0">
                <a:solidFill>
                  <a:srgbClr val="7030A0"/>
                </a:solidFill>
              </a:rPr>
              <a:t>“</a:t>
            </a:r>
            <a:r>
              <a:rPr lang="ru-RU" altLang="ru-RU" dirty="0">
                <a:solidFill>
                  <a:srgbClr val="7030A0"/>
                </a:solidFill>
              </a:rPr>
              <a:t>грязных</a:t>
            </a:r>
            <a:r>
              <a:rPr lang="en-US" altLang="ru-RU" dirty="0">
                <a:solidFill>
                  <a:srgbClr val="7030A0"/>
                </a:solidFill>
              </a:rPr>
              <a:t>”</a:t>
            </a:r>
            <a:r>
              <a:rPr lang="ru-RU" altLang="ru-RU" dirty="0">
                <a:solidFill>
                  <a:srgbClr val="7030A0"/>
                </a:solidFill>
              </a:rPr>
              <a:t> блоков;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altLang="ru-RU" dirty="0">
                <a:solidFill>
                  <a:srgbClr val="7030A0"/>
                </a:solidFill>
              </a:rPr>
              <a:t>во внешнюю память записывается контрольная точка, то есть список всех выполняемых в этот момент транзакций.</a:t>
            </a:r>
            <a:endParaRPr lang="en-US" altLang="ru-RU" dirty="0">
              <a:solidFill>
                <a:srgbClr val="7030A0"/>
              </a:solidFill>
            </a:endParaRPr>
          </a:p>
          <a:p>
            <a:pPr indent="360000"/>
            <a:r>
              <a:rPr lang="ru-RU" altLang="ru-RU" dirty="0">
                <a:solidFill>
                  <a:srgbClr val="0070C0"/>
                </a:solidFill>
              </a:rPr>
              <a:t>Заметим, что в </a:t>
            </a:r>
            <a:r>
              <a:rPr lang="en-US" altLang="ru-RU" dirty="0">
                <a:solidFill>
                  <a:srgbClr val="0070C0"/>
                </a:solidFill>
              </a:rPr>
              <a:t>Oracle </a:t>
            </a:r>
            <a:r>
              <a:rPr lang="ru-RU" altLang="ru-RU" dirty="0">
                <a:solidFill>
                  <a:srgbClr val="0070C0"/>
                </a:solidFill>
              </a:rPr>
              <a:t>мы говорили бы скорее об инкрементной контрольной точке.</a:t>
            </a:r>
            <a:endParaRPr lang="en-US" altLang="ru-RU" dirty="0">
              <a:solidFill>
                <a:srgbClr val="0070C0"/>
              </a:solidFill>
            </a:endParaRPr>
          </a:p>
          <a:p>
            <a:pPr indent="360000"/>
            <a:r>
              <a:rPr lang="ru-RU" altLang="ru-RU" dirty="0">
                <a:solidFill>
                  <a:srgbClr val="0070C0"/>
                </a:solidFill>
              </a:rPr>
              <a:t>При выполнении одной транзакции восстановление последнего согласованного состояния базы гарантируется, если в файл журнала вытолкнуты все записи об изменении базы данных этой транзакцией, включая запись о конце транзакции.</a:t>
            </a:r>
          </a:p>
          <a:p>
            <a:pPr indent="360000"/>
            <a:r>
              <a:rPr lang="ru-RU" altLang="ru-RU" b="1" dirty="0">
                <a:solidFill>
                  <a:srgbClr val="7030A0"/>
                </a:solidFill>
              </a:rPr>
              <a:t>Завершенные по </a:t>
            </a:r>
            <a:r>
              <a:rPr lang="en-US" altLang="ru-RU" b="1" dirty="0">
                <a:solidFill>
                  <a:srgbClr val="7030A0"/>
                </a:solidFill>
              </a:rPr>
              <a:t>COMMIT </a:t>
            </a:r>
            <a:r>
              <a:rPr lang="ru-RU" altLang="ru-RU" b="1" dirty="0">
                <a:solidFill>
                  <a:srgbClr val="7030A0"/>
                </a:solidFill>
              </a:rPr>
              <a:t>транзакции не могут быть откачены.</a:t>
            </a:r>
          </a:p>
          <a:p>
            <a:pPr indent="360000"/>
            <a:r>
              <a:rPr lang="ru-RU" altLang="ru-RU" b="1" dirty="0" smtClean="0">
                <a:solidFill>
                  <a:srgbClr val="C00000"/>
                </a:solidFill>
              </a:rPr>
              <a:t>Выполнение </a:t>
            </a:r>
            <a:r>
              <a:rPr lang="ru-RU" altLang="ru-RU" b="1" dirty="0">
                <a:solidFill>
                  <a:srgbClr val="C00000"/>
                </a:solidFill>
              </a:rPr>
              <a:t>отката незавершённой транзакции (завершение по </a:t>
            </a:r>
            <a:r>
              <a:rPr lang="en-US" altLang="ru-RU" b="1" dirty="0">
                <a:solidFill>
                  <a:srgbClr val="C00000"/>
                </a:solidFill>
              </a:rPr>
              <a:t>ROLLBACK</a:t>
            </a:r>
            <a:r>
              <a:rPr lang="ru-RU" altLang="ru-RU" b="1" dirty="0">
                <a:solidFill>
                  <a:srgbClr val="C00000"/>
                </a:solidFill>
              </a:rPr>
              <a:t>):</a:t>
            </a:r>
          </a:p>
          <a:p>
            <a:pPr marL="342900" indent="-342900">
              <a:buFont typeface="+mj-lt"/>
              <a:buAutoNum type="arabicPeriod"/>
            </a:pPr>
            <a:r>
              <a:rPr lang="ru-RU" altLang="ru-RU" dirty="0">
                <a:solidFill>
                  <a:srgbClr val="0070C0"/>
                </a:solidFill>
              </a:rPr>
              <a:t>Идя по инвертированному списку блоков занятых транзакцией последовательно восстанавливают значения измененных блоков. </a:t>
            </a:r>
          </a:p>
          <a:p>
            <a:pPr marL="342900" indent="-342900">
              <a:buFont typeface="+mj-lt"/>
              <a:buAutoNum type="arabicPeriod"/>
            </a:pPr>
            <a:r>
              <a:rPr lang="ru-RU" altLang="ru-RU" dirty="0">
                <a:solidFill>
                  <a:srgbClr val="0070C0"/>
                </a:solidFill>
              </a:rPr>
              <a:t>При успешном завершении отката в журнал заносится запись о завершении транзакции.</a:t>
            </a:r>
          </a:p>
          <a:p>
            <a:pPr indent="609600">
              <a:lnSpc>
                <a:spcPct val="80000"/>
              </a:lnSpc>
            </a:pPr>
            <a:endParaRPr lang="ru-RU" altLang="ru-RU" dirty="0"/>
          </a:p>
        </p:txBody>
      </p:sp>
    </p:spTree>
    <p:extLst>
      <p:ext uri="{BB962C8B-B14F-4D97-AF65-F5344CB8AC3E}">
        <p14:creationId xmlns:p14="http://schemas.microsoft.com/office/powerpoint/2010/main" val="1722494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475472" y="482502"/>
            <a:ext cx="77336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3200" b="1" dirty="0">
                <a:solidFill>
                  <a:srgbClr val="C00000"/>
                </a:solidFill>
              </a:rPr>
              <a:t>Восстановление после мягкого сбоя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44970" y="1367939"/>
            <a:ext cx="10445857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90000"/>
              </a:lnSpc>
            </a:pPr>
            <a:r>
              <a:rPr lang="ru-RU" altLang="ru-RU" sz="2000" b="1" u="sng" dirty="0">
                <a:solidFill>
                  <a:srgbClr val="C00000"/>
                </a:solidFill>
              </a:rPr>
              <a:t>Ситуация</a:t>
            </a:r>
            <a:r>
              <a:rPr lang="ru-RU" altLang="ru-RU" sz="2000" b="1" dirty="0">
                <a:solidFill>
                  <a:srgbClr val="C00000"/>
                </a:solidFill>
              </a:rPr>
              <a:t>: </a:t>
            </a:r>
            <a:r>
              <a:rPr lang="ru-RU" altLang="ru-RU" sz="2000" dirty="0">
                <a:solidFill>
                  <a:srgbClr val="0070C0"/>
                </a:solidFill>
              </a:rPr>
              <a:t>принята последняя контрольная точка, через некоторое время произошел </a:t>
            </a:r>
            <a:r>
              <a:rPr lang="ru-RU" altLang="ru-RU" sz="2000" i="1" dirty="0">
                <a:solidFill>
                  <a:srgbClr val="7030A0"/>
                </a:solidFill>
              </a:rPr>
              <a:t>мягкий сбой.</a:t>
            </a:r>
          </a:p>
          <a:p>
            <a:pPr marL="609600" indent="-609600" algn="just">
              <a:lnSpc>
                <a:spcPct val="90000"/>
              </a:lnSpc>
            </a:pPr>
            <a:r>
              <a:rPr lang="ru-RU" altLang="ru-RU" sz="2000" b="1" u="sng" dirty="0">
                <a:solidFill>
                  <a:srgbClr val="0070C0"/>
                </a:solidFill>
              </a:rPr>
              <a:t>Несколько возможных вариантов</a:t>
            </a:r>
            <a:r>
              <a:rPr lang="ru-RU" altLang="ru-RU" sz="2000" b="1" dirty="0">
                <a:solidFill>
                  <a:srgbClr val="0070C0"/>
                </a:solidFill>
              </a:rPr>
              <a:t>: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</a:pPr>
            <a:r>
              <a:rPr lang="ru-RU" altLang="ru-RU" sz="2000" b="1" dirty="0">
                <a:solidFill>
                  <a:srgbClr val="7030A0"/>
                </a:solidFill>
              </a:rPr>
              <a:t>Транзакция успешно завершена до контрольной точки</a:t>
            </a:r>
            <a:r>
              <a:rPr lang="ru-RU" altLang="ru-RU" sz="2000" dirty="0">
                <a:solidFill>
                  <a:srgbClr val="0070C0"/>
                </a:solidFill>
              </a:rPr>
              <a:t>, все ее данные сохранены на диске. </a:t>
            </a:r>
            <a:r>
              <a:rPr lang="ru-RU" altLang="ru-RU" sz="2000" i="1" dirty="0">
                <a:solidFill>
                  <a:srgbClr val="0070C0"/>
                </a:solidFill>
              </a:rPr>
              <a:t>В восстановлении не нуждается</a:t>
            </a:r>
            <a:r>
              <a:rPr lang="ru-RU" altLang="ru-RU" sz="2000" dirty="0">
                <a:solidFill>
                  <a:srgbClr val="0070C0"/>
                </a:solidFill>
              </a:rPr>
              <a:t>.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</a:pPr>
            <a:r>
              <a:rPr lang="ru-RU" altLang="ru-RU" sz="2000" b="1" dirty="0">
                <a:solidFill>
                  <a:srgbClr val="7030A0"/>
                </a:solidFill>
              </a:rPr>
              <a:t>Транзакция успешно завершена</a:t>
            </a:r>
            <a:r>
              <a:rPr lang="ru-RU" altLang="ru-RU" sz="2000" dirty="0">
                <a:solidFill>
                  <a:srgbClr val="0070C0"/>
                </a:solidFill>
              </a:rPr>
              <a:t>. </a:t>
            </a:r>
            <a:r>
              <a:rPr lang="ru-RU" altLang="ru-RU" sz="2000" i="1" dirty="0">
                <a:solidFill>
                  <a:srgbClr val="0070C0"/>
                </a:solidFill>
              </a:rPr>
              <a:t>Блоки журнала вытолкнуты полностью, а блоки буферов базы частично</a:t>
            </a:r>
            <a:r>
              <a:rPr lang="ru-RU" altLang="ru-RU" sz="2000" dirty="0">
                <a:solidFill>
                  <a:srgbClr val="0070C0"/>
                </a:solidFill>
              </a:rPr>
              <a:t>. Необходимо завершить операции, не отображенные в блоках базы.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</a:pPr>
            <a:r>
              <a:rPr lang="ru-RU" altLang="ru-RU" sz="2000" b="1" dirty="0">
                <a:solidFill>
                  <a:srgbClr val="7030A0"/>
                </a:solidFill>
              </a:rPr>
              <a:t>Транзакция начата до последней контрольной точки и </a:t>
            </a:r>
            <a:r>
              <a:rPr lang="ru-RU" altLang="ru-RU" sz="2000" b="1" dirty="0" smtClean="0">
                <a:solidFill>
                  <a:srgbClr val="7030A0"/>
                </a:solidFill>
              </a:rPr>
              <a:t>не </a:t>
            </a:r>
            <a:r>
              <a:rPr lang="ru-RU" altLang="ru-RU" sz="2000" b="1" dirty="0">
                <a:solidFill>
                  <a:srgbClr val="7030A0"/>
                </a:solidFill>
              </a:rPr>
              <a:t>завершилась до сбоя</a:t>
            </a:r>
            <a:r>
              <a:rPr lang="ru-RU" altLang="ru-RU" sz="2000" dirty="0">
                <a:solidFill>
                  <a:srgbClr val="0070C0"/>
                </a:solidFill>
              </a:rPr>
              <a:t>. Часть блоков данных и журнала переписана на диск по событию контрольной точки. Результатов остальных изменений нет. Откатить транзакцию.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</a:pPr>
            <a:r>
              <a:rPr lang="ru-RU" altLang="ru-RU" sz="2000" b="1" dirty="0">
                <a:solidFill>
                  <a:srgbClr val="7030A0"/>
                </a:solidFill>
              </a:rPr>
              <a:t>Транзакция начата после последней контрольной точки </a:t>
            </a:r>
            <a:r>
              <a:rPr lang="ru-RU" altLang="ru-RU" sz="2000" b="1" dirty="0" smtClean="0">
                <a:solidFill>
                  <a:srgbClr val="7030A0"/>
                </a:solidFill>
              </a:rPr>
              <a:t>и</a:t>
            </a:r>
            <a:r>
              <a:rPr lang="en-US" altLang="ru-RU" sz="2000" b="1" dirty="0" smtClean="0">
                <a:solidFill>
                  <a:srgbClr val="7030A0"/>
                </a:solidFill>
              </a:rPr>
              <a:t> </a:t>
            </a:r>
            <a:r>
              <a:rPr lang="ru-RU" altLang="ru-RU" sz="2000" b="1" dirty="0" smtClean="0">
                <a:solidFill>
                  <a:srgbClr val="7030A0"/>
                </a:solidFill>
              </a:rPr>
              <a:t>завершилась </a:t>
            </a:r>
            <a:r>
              <a:rPr lang="ru-RU" altLang="ru-RU" sz="2000" b="1" dirty="0">
                <a:solidFill>
                  <a:srgbClr val="7030A0"/>
                </a:solidFill>
              </a:rPr>
              <a:t>до сбоя</a:t>
            </a:r>
            <a:r>
              <a:rPr lang="ru-RU" altLang="ru-RU" sz="2000" dirty="0">
                <a:solidFill>
                  <a:srgbClr val="0070C0"/>
                </a:solidFill>
              </a:rPr>
              <a:t>. Записи журнала вытолкнуты на диск. Изменения в блоках базы на диске не производились. Необходимо повторить все действия (накатить транзакцию).</a:t>
            </a:r>
          </a:p>
          <a:p>
            <a:pPr marL="609600" indent="-609600" algn="just">
              <a:lnSpc>
                <a:spcPct val="90000"/>
              </a:lnSpc>
              <a:buFontTx/>
              <a:buAutoNum type="arabicPeriod"/>
            </a:pPr>
            <a:r>
              <a:rPr lang="ru-RU" altLang="ru-RU" sz="2000" b="1" dirty="0">
                <a:solidFill>
                  <a:srgbClr val="7030A0"/>
                </a:solidFill>
              </a:rPr>
              <a:t>Транзакция начата после последней контрольной точки и не успела завершиться до сбоя. </a:t>
            </a:r>
            <a:r>
              <a:rPr lang="ru-RU" altLang="ru-RU" sz="2000" dirty="0">
                <a:solidFill>
                  <a:srgbClr val="0070C0"/>
                </a:solidFill>
              </a:rPr>
              <a:t>В журнале нет сведений о ней, изменения блоков базы были только в оперативной памяти. </a:t>
            </a:r>
            <a:r>
              <a:rPr lang="ru-RU" altLang="ru-RU" sz="2000" b="1" dirty="0">
                <a:solidFill>
                  <a:srgbClr val="0070C0"/>
                </a:solidFill>
              </a:rPr>
              <a:t>Транзакция должна быть повторена!!</a:t>
            </a:r>
            <a:r>
              <a:rPr lang="en-US" altLang="ru-RU" sz="2000" dirty="0">
                <a:solidFill>
                  <a:srgbClr val="0070C0"/>
                </a:solidFill>
              </a:rPr>
              <a:t> </a:t>
            </a:r>
            <a:endParaRPr lang="ru-RU" altLang="ru-RU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1585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74132" y="46603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Структуры хранения 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8281310" y="2146956"/>
            <a:ext cx="3658355" cy="2457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ru-RU" sz="2000" dirty="0"/>
              <a:t>      </a:t>
            </a:r>
            <a:r>
              <a:rPr lang="ru-RU" sz="2000" dirty="0">
                <a:solidFill>
                  <a:srgbClr val="0070C0"/>
                </a:solidFill>
              </a:rPr>
              <a:t>База данных в </a:t>
            </a:r>
            <a:r>
              <a:rPr lang="en-US" sz="2000" dirty="0">
                <a:solidFill>
                  <a:srgbClr val="0070C0"/>
                </a:solidFill>
              </a:rPr>
              <a:t>Oracle </a:t>
            </a:r>
            <a:endParaRPr lang="ru-RU" sz="2000" dirty="0">
              <a:solidFill>
                <a:srgbClr val="0070C0"/>
              </a:solidFill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</a:rPr>
              <a:t>разделяется на несколько схем.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</a:rPr>
              <a:t>Особенность </a:t>
            </a:r>
            <a:r>
              <a:rPr lang="en-US" sz="2000" dirty="0">
                <a:solidFill>
                  <a:srgbClr val="0070C0"/>
                </a:solidFill>
              </a:rPr>
              <a:t>Oracle </a:t>
            </a:r>
            <a:r>
              <a:rPr lang="ru-RU" sz="2000" dirty="0">
                <a:solidFill>
                  <a:srgbClr val="0070C0"/>
                </a:solidFill>
              </a:rPr>
              <a:t>в том, что 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</a:rPr>
              <a:t>создавая пользователя вы 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</a:rPr>
              <a:t>одновременно определяете </a:t>
            </a: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</a:rPr>
              <a:t>схему</a:t>
            </a:r>
            <a:r>
              <a:rPr lang="ru-RU" sz="2000" dirty="0" smtClean="0">
                <a:solidFill>
                  <a:srgbClr val="0070C0"/>
                </a:solidFill>
              </a:rPr>
              <a:t>.</a:t>
            </a:r>
            <a:endParaRPr lang="en-US" sz="2000" dirty="0">
              <a:solidFill>
                <a:srgbClr val="0070C0"/>
              </a:solidFill>
            </a:endParaRPr>
          </a:p>
          <a:p>
            <a:pPr>
              <a:lnSpc>
                <a:spcPct val="80000"/>
              </a:lnSpc>
              <a:buFont typeface="Arial" panose="020B0604020202020204" pitchFamily="34" charset="0"/>
              <a:buNone/>
            </a:pP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907" y="1131886"/>
            <a:ext cx="7602448" cy="561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911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988138" y="60024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Табличные пространства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74132" y="1469036"/>
            <a:ext cx="10069286" cy="52945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96000" algn="just"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  <a:ea typeface="Times New Roman"/>
              </a:rPr>
              <a:t>В </a:t>
            </a:r>
            <a:r>
              <a:rPr lang="en-US" sz="2000" dirty="0">
                <a:solidFill>
                  <a:srgbClr val="0070C0"/>
                </a:solidFill>
              </a:rPr>
              <a:t>Oracle </a:t>
            </a:r>
            <a:r>
              <a:rPr lang="ru-RU" sz="2000" dirty="0">
                <a:solidFill>
                  <a:srgbClr val="0070C0"/>
                </a:solidFill>
              </a:rPr>
              <a:t>база данных состоит из одного или нескольких </a:t>
            </a:r>
            <a:r>
              <a:rPr lang="ru-RU" sz="2000" b="1" dirty="0">
                <a:solidFill>
                  <a:srgbClr val="C00000"/>
                </a:solidFill>
              </a:rPr>
              <a:t>табличных пространств</a:t>
            </a:r>
            <a:r>
              <a:rPr lang="ru-RU" sz="2000" dirty="0">
                <a:solidFill>
                  <a:srgbClr val="C00000"/>
                </a:solidFill>
              </a:rPr>
              <a:t> (</a:t>
            </a:r>
            <a:r>
              <a:rPr lang="en-US" sz="2000" dirty="0">
                <a:solidFill>
                  <a:srgbClr val="C00000"/>
                </a:solidFill>
              </a:rPr>
              <a:t>table spaces</a:t>
            </a:r>
            <a:r>
              <a:rPr lang="ru-RU" sz="2000" dirty="0">
                <a:solidFill>
                  <a:srgbClr val="C00000"/>
                </a:solidFill>
              </a:rPr>
              <a:t>)</a:t>
            </a:r>
            <a:r>
              <a:rPr lang="ru-RU" sz="2000" dirty="0">
                <a:solidFill>
                  <a:srgbClr val="0070C0"/>
                </a:solidFill>
              </a:rPr>
              <a:t>. Каждое такое </a:t>
            </a:r>
            <a:r>
              <a:rPr lang="ru-RU" sz="2000" dirty="0">
                <a:solidFill>
                  <a:srgbClr val="7030A0"/>
                </a:solidFill>
              </a:rPr>
              <a:t>пространство строится на одном или нескольких файлах данных</a:t>
            </a:r>
            <a:r>
              <a:rPr lang="ru-RU" sz="2000" dirty="0">
                <a:solidFill>
                  <a:srgbClr val="0070C0"/>
                </a:solidFill>
              </a:rPr>
              <a:t>. В одно </a:t>
            </a:r>
            <a:r>
              <a:rPr lang="ru-RU" sz="2000" dirty="0">
                <a:solidFill>
                  <a:srgbClr val="7030A0"/>
                </a:solidFill>
              </a:rPr>
              <a:t>табличное пространство стараются помещать объекты с одинаковым поведением</a:t>
            </a:r>
            <a:r>
              <a:rPr lang="ru-RU" sz="2000" dirty="0">
                <a:solidFill>
                  <a:srgbClr val="0070C0"/>
                </a:solidFill>
              </a:rPr>
              <a:t>. Например, для словаря базы выделяется отдельное табличное пространство, обычно называемое системным. </a:t>
            </a:r>
          </a:p>
          <a:p>
            <a:pPr marL="0" indent="396000" algn="just"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</a:rPr>
              <a:t>Пользовательские данные желательно помещать отдельно от словаря. Это уменьшит вероятность сбоя. Для, индексов следует иметь свои табличные пространства. </a:t>
            </a:r>
          </a:p>
          <a:p>
            <a:pPr marL="0" indent="396000" algn="just"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7030A0"/>
                </a:solidFill>
              </a:rPr>
              <a:t>Можно отключать отдельные табличные пространства и делать их доступными только по чтению</a:t>
            </a:r>
            <a:r>
              <a:rPr lang="ru-RU" sz="2000" dirty="0">
                <a:solidFill>
                  <a:srgbClr val="0070C0"/>
                </a:solidFill>
              </a:rPr>
              <a:t>. Для больших сортировок можно создавать временные табличные пространства. </a:t>
            </a:r>
          </a:p>
          <a:p>
            <a:pPr marL="0" indent="396000" algn="just"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7030A0"/>
                </a:solidFill>
              </a:rPr>
              <a:t>Администратор должен выбрать состав, размеры табличных пространств</a:t>
            </a:r>
            <a:r>
              <a:rPr lang="ru-RU" sz="2000" dirty="0">
                <a:solidFill>
                  <a:srgbClr val="0070C0"/>
                </a:solidFill>
              </a:rPr>
              <a:t> и определить, могут ли они расширяться, и какими порциями им будет предоставляться свободное пространство дисковой памяти.</a:t>
            </a:r>
          </a:p>
          <a:p>
            <a:pPr marL="0" indent="396000" algn="just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7030A0"/>
                </a:solidFill>
              </a:rPr>
              <a:t>Табличные пространства </a:t>
            </a:r>
            <a:r>
              <a:rPr lang="ru-RU" sz="2000" dirty="0">
                <a:solidFill>
                  <a:srgbClr val="0070C0"/>
                </a:solidFill>
              </a:rPr>
              <a:t>состоят из </a:t>
            </a:r>
            <a:r>
              <a:rPr lang="ru-RU" sz="2000" b="1" dirty="0">
                <a:solidFill>
                  <a:srgbClr val="7030A0"/>
                </a:solidFill>
              </a:rPr>
              <a:t>сегментов, содержащих хранимые объекты базы</a:t>
            </a:r>
            <a:r>
              <a:rPr lang="ru-RU" sz="2000" dirty="0">
                <a:solidFill>
                  <a:srgbClr val="0070C0"/>
                </a:solidFill>
              </a:rPr>
              <a:t>, например, таблицы, индексы. Каждому такому объекту положено иметь свой сегмент, куда нет доступа данным других объектов.</a:t>
            </a:r>
            <a:endParaRPr lang="ru-RU" sz="2000" dirty="0">
              <a:solidFill>
                <a:srgbClr val="0070C0"/>
              </a:solidFill>
              <a:ea typeface="Times New Roman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>
              <a:solidFill>
                <a:srgbClr val="000000"/>
              </a:solidFill>
              <a:latin typeface="lucida grande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1337548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95240" y="66923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Сегменты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355600" y="1436913"/>
            <a:ext cx="10385778" cy="52845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68000" algn="just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</a:rPr>
              <a:t>Некоторые виды сегментов:</a:t>
            </a:r>
          </a:p>
          <a:p>
            <a:pPr algn="just"/>
            <a:r>
              <a:rPr lang="ru-RU" sz="2000" b="1" dirty="0">
                <a:solidFill>
                  <a:srgbClr val="C00000"/>
                </a:solidFill>
                <a:latin typeface="Source Sans Pro"/>
              </a:rPr>
              <a:t>Сегменты данных:</a:t>
            </a:r>
            <a:r>
              <a:rPr lang="ru-RU" sz="2000" dirty="0">
                <a:solidFill>
                  <a:srgbClr val="0070C0"/>
                </a:solidFill>
                <a:latin typeface="Source Sans Pro"/>
              </a:rPr>
              <a:t> Каждой таблице (кроме </a:t>
            </a:r>
            <a:r>
              <a:rPr lang="ru-RU" sz="2000" dirty="0" err="1">
                <a:solidFill>
                  <a:srgbClr val="0070C0"/>
                </a:solidFill>
                <a:latin typeface="Source Sans Pro"/>
              </a:rPr>
              <a:t>кластеризованных</a:t>
            </a:r>
            <a:r>
              <a:rPr lang="ru-RU" sz="2000" dirty="0">
                <a:solidFill>
                  <a:srgbClr val="0070C0"/>
                </a:solidFill>
                <a:latin typeface="Source Sans Pro"/>
              </a:rPr>
              <a:t> и индексно-организованных) выделяется свой сегмент данных. Один или более сегментов может быть у внешних таблиц, глобальных временных таблиц и сегментированных таблиц. Для разделенной таблицы у каждого раздела есть свой сегмент данных. У каждого кластера есть сегмент данных общий для входящих в кластер таблиц</a:t>
            </a:r>
            <a:r>
              <a:rPr lang="ru-RU" sz="2000" dirty="0" smtClean="0">
                <a:solidFill>
                  <a:srgbClr val="0070C0"/>
                </a:solidFill>
                <a:latin typeface="Source Sans Pro"/>
              </a:rPr>
              <a:t>. </a:t>
            </a:r>
            <a:endParaRPr lang="ru-RU" sz="2000" dirty="0">
              <a:solidFill>
                <a:srgbClr val="0070C0"/>
              </a:solidFill>
              <a:latin typeface="Source Sans Pro"/>
            </a:endParaRPr>
          </a:p>
          <a:p>
            <a:pPr algn="just"/>
            <a:r>
              <a:rPr lang="ru-RU" sz="2000" b="1" dirty="0">
                <a:solidFill>
                  <a:srgbClr val="C00000"/>
                </a:solidFill>
                <a:latin typeface="Source Sans Pro"/>
              </a:rPr>
              <a:t>Индексные сегменты:</a:t>
            </a:r>
            <a:r>
              <a:rPr lang="ru-RU" sz="2000" dirty="0">
                <a:solidFill>
                  <a:srgbClr val="0070C0"/>
                </a:solidFill>
                <a:latin typeface="Source Sans Pro"/>
              </a:rPr>
              <a:t> У каждого индекса есть индексный сегмент, который хранит все его данные. Для разделенного индекса у каждого раздела есть индексный сегмент.</a:t>
            </a:r>
          </a:p>
          <a:p>
            <a:pPr algn="just"/>
            <a:r>
              <a:rPr lang="ru-RU" sz="2000" b="1" dirty="0">
                <a:solidFill>
                  <a:srgbClr val="C00000"/>
                </a:solidFill>
                <a:latin typeface="Source Sans Pro"/>
              </a:rPr>
              <a:t>Сегменты отката:</a:t>
            </a:r>
            <a:r>
              <a:rPr lang="ru-RU" sz="2000" dirty="0">
                <a:solidFill>
                  <a:srgbClr val="C00000"/>
                </a:solidFill>
                <a:latin typeface="Source Sans Pro"/>
              </a:rPr>
              <a:t> </a:t>
            </a:r>
            <a:r>
              <a:rPr lang="ru-RU" sz="2000" dirty="0">
                <a:solidFill>
                  <a:srgbClr val="0070C0"/>
                </a:solidFill>
                <a:latin typeface="Source Sans Pro"/>
              </a:rPr>
              <a:t>Одно табличное пространство отката создается для каждого экземпляра базы данных. Эта табличное пространство содержит сегменты  временно хранящие информацию отката, которая используется, в частности, для отката незафиксированных транзакций.</a:t>
            </a:r>
          </a:p>
          <a:p>
            <a:pPr algn="just"/>
            <a:r>
              <a:rPr lang="ru-RU" sz="2000" b="1" dirty="0" err="1" smtClean="0">
                <a:solidFill>
                  <a:srgbClr val="C00000"/>
                </a:solidFill>
                <a:latin typeface="Source Sans Pro"/>
              </a:rPr>
              <a:t>Врѐменные</a:t>
            </a:r>
            <a:r>
              <a:rPr lang="ru-RU" sz="2000" b="1" dirty="0" smtClean="0">
                <a:solidFill>
                  <a:srgbClr val="C00000"/>
                </a:solidFill>
                <a:latin typeface="Source Sans Pro"/>
              </a:rPr>
              <a:t> </a:t>
            </a:r>
            <a:r>
              <a:rPr lang="ru-RU" sz="2000" b="1" dirty="0">
                <a:solidFill>
                  <a:srgbClr val="C00000"/>
                </a:solidFill>
                <a:latin typeface="Source Sans Pro"/>
              </a:rPr>
              <a:t>сегменты:</a:t>
            </a:r>
            <a:r>
              <a:rPr lang="ru-RU" sz="2000" dirty="0">
                <a:solidFill>
                  <a:srgbClr val="0070C0"/>
                </a:solidFill>
                <a:latin typeface="Source Sans Pro"/>
              </a:rPr>
              <a:t> Временные сегменты создаются когда инструкция SQL  нуждается в дополнительном пространстве. Типичный пример – большая сортировка.</a:t>
            </a:r>
          </a:p>
          <a:p>
            <a:pPr algn="just"/>
            <a:endParaRPr lang="ru-RU" sz="2000" dirty="0">
              <a:solidFill>
                <a:srgbClr val="181B20"/>
              </a:solidFill>
              <a:latin typeface="Source Sans Pro"/>
            </a:endParaRPr>
          </a:p>
          <a:p>
            <a:pPr algn="just"/>
            <a:endParaRPr lang="ru-RU" sz="2000" dirty="0">
              <a:solidFill>
                <a:srgbClr val="181B20"/>
              </a:solidFill>
              <a:latin typeface="Source Sans Pro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835761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35877" y="4593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Экстенты и блоки данных</a:t>
            </a:r>
          </a:p>
        </p:txBody>
      </p:sp>
      <p:sp>
        <p:nvSpPr>
          <p:cNvPr id="4" name="Заголовок 1"/>
          <p:cNvSpPr txBox="1">
            <a:spLocks/>
          </p:cNvSpPr>
          <p:nvPr/>
        </p:nvSpPr>
        <p:spPr bwMode="auto">
          <a:xfrm>
            <a:off x="669561" y="1058927"/>
            <a:ext cx="10972800" cy="161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pPr lvl="0" indent="360000" algn="just" eaLnBrk="1" hangingPunct="1">
              <a:spcBef>
                <a:spcPts val="0"/>
              </a:spcBef>
            </a:pPr>
            <a:r>
              <a:rPr lang="ru-RU" sz="2000" b="1" kern="0" dirty="0">
                <a:solidFill>
                  <a:srgbClr val="0070C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Сегменты</a:t>
            </a:r>
            <a:r>
              <a:rPr lang="ru-RU" sz="2000" kern="0" dirty="0">
                <a:solidFill>
                  <a:srgbClr val="0070C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состоят из </a:t>
            </a:r>
            <a:r>
              <a:rPr lang="ru-RU" sz="2000" b="1" kern="0" dirty="0">
                <a:solidFill>
                  <a:srgbClr val="C0000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экстентов</a:t>
            </a:r>
            <a:r>
              <a:rPr lang="ru-RU" sz="2000" kern="0" dirty="0">
                <a:solidFill>
                  <a:srgbClr val="0070C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lang="ru-RU" sz="2000" i="1" kern="0" dirty="0">
                <a:solidFill>
                  <a:srgbClr val="7030A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представляющих логически непрерывные или расположенные </a:t>
            </a:r>
            <a:r>
              <a:rPr lang="ru-RU" sz="2000" i="1" kern="0" dirty="0" smtClean="0">
                <a:solidFill>
                  <a:srgbClr val="7030A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на </a:t>
            </a:r>
            <a:r>
              <a:rPr lang="ru-RU" sz="2000" i="1" kern="0" dirty="0">
                <a:solidFill>
                  <a:srgbClr val="7030A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диске непрерывно наборы блоков данных</a:t>
            </a:r>
            <a:r>
              <a:rPr lang="ru-RU" sz="2000" kern="0" dirty="0">
                <a:solidFill>
                  <a:srgbClr val="0070C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 Это ускоряет операции с блоками данных, </a:t>
            </a:r>
            <a:r>
              <a:rPr lang="ru-RU" sz="2000" kern="0" dirty="0" smtClean="0">
                <a:solidFill>
                  <a:srgbClr val="0070C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входящими </a:t>
            </a:r>
            <a:r>
              <a:rPr lang="ru-RU" sz="2000" kern="0" dirty="0">
                <a:solidFill>
                  <a:srgbClr val="0070C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в состав экстента. Можно при работе с любым элементом данных, </a:t>
            </a:r>
            <a:r>
              <a:rPr lang="ru-RU" sz="2000" i="1" kern="0" dirty="0">
                <a:solidFill>
                  <a:srgbClr val="7030A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читать весь экстент</a:t>
            </a:r>
            <a:r>
              <a:rPr lang="ru-RU" sz="2000" kern="0" dirty="0">
                <a:solidFill>
                  <a:srgbClr val="0070C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lang="ru-RU" sz="2000" kern="0" dirty="0" smtClean="0">
                <a:solidFill>
                  <a:srgbClr val="0070C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в </a:t>
            </a:r>
            <a:r>
              <a:rPr lang="ru-RU" sz="2000" kern="0" dirty="0">
                <a:solidFill>
                  <a:srgbClr val="0070C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надежде, что его данные скоро понадобятся. Размер сегмента изменяется на целое число </a:t>
            </a:r>
            <a:r>
              <a:rPr lang="ru-RU" sz="2000" kern="0" dirty="0" smtClean="0">
                <a:solidFill>
                  <a:srgbClr val="0070C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экстентов</a:t>
            </a:r>
            <a:r>
              <a:rPr lang="ru-RU" sz="2000" kern="0" dirty="0">
                <a:solidFill>
                  <a:srgbClr val="0070C0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4480402" y="2558232"/>
            <a:ext cx="7288265" cy="33017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00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0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Блок </a:t>
            </a:r>
            <a:r>
              <a:rPr 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базы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в другой терминологии </a:t>
            </a:r>
            <a:r>
              <a:rPr lang="ru-RU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страница памяти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это </a:t>
            </a:r>
            <a:r>
              <a:rPr lang="ru-RU" sz="2000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минимальная 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единица хранения, которой база данных </a:t>
            </a:r>
            <a:r>
              <a:rPr lang="ru-RU" sz="2000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обменивается 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 диском. Блок базы образуется из нескольких </a:t>
            </a:r>
            <a:r>
              <a:rPr lang="ru-RU" sz="2000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блоков 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операционной системы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ea typeface="Times New Roman"/>
                <a:cs typeface="Calibri" panose="020F0502020204030204" pitchFamily="34" charset="0"/>
              </a:rPr>
              <a:t>. </a:t>
            </a:r>
          </a:p>
          <a:p>
            <a:pPr marL="0" indent="3600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Минимальный  размер блока 4 Кбайт. </a:t>
            </a:r>
            <a:r>
              <a:rPr lang="ru-RU" sz="2000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Максимальный</a:t>
            </a:r>
            <a:r>
              <a:rPr lang="en-US" sz="2000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- </a:t>
            </a:r>
            <a:r>
              <a:rPr lang="ru-RU" sz="2000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64 Кбайт.</a:t>
            </a:r>
            <a:endParaRPr lang="en-US" sz="2000" dirty="0" smtClean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3600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000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Существует 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несколько списков блоков пригодных для </a:t>
            </a:r>
            <a:r>
              <a:rPr lang="ru-RU" sz="2000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записи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  </a:t>
            </a:r>
            <a:r>
              <a:rPr lang="ru-RU" sz="2000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Состоит 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блок из: </a:t>
            </a:r>
            <a:r>
              <a:rPr 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заголовка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строк данных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списка </a:t>
            </a:r>
            <a:r>
              <a:rPr lang="ru-RU" sz="20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указателей </a:t>
            </a:r>
            <a:r>
              <a:rPr 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таблиц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списка указателей строк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360000" algn="just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sz="2000" dirty="0" smtClean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Ниже 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приведен упрощённый формат строки в блоке. 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354" y="5740722"/>
            <a:ext cx="8757861" cy="1117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21" y="2861747"/>
            <a:ext cx="3829981" cy="287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518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436A92B-BB10-43E7-BFDF-D65E1D883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2" y="669232"/>
            <a:ext cx="7000905" cy="598022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262218" y="56626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Блоки данных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BFBAE-A223-4D6F-8CAA-37FC0D775536}"/>
              </a:ext>
            </a:extLst>
          </p:cNvPr>
          <p:cNvSpPr txBox="1"/>
          <p:nvPr/>
        </p:nvSpPr>
        <p:spPr>
          <a:xfrm>
            <a:off x="5438864" y="2080700"/>
            <a:ext cx="561613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ru-RU" b="1" dirty="0">
                <a:solidFill>
                  <a:srgbClr val="C00000"/>
                </a:solidFill>
              </a:rPr>
              <a:t>Блок</a:t>
            </a:r>
            <a:r>
              <a:rPr lang="ru-RU" dirty="0">
                <a:solidFill>
                  <a:srgbClr val="0070C0"/>
                </a:solidFill>
              </a:rPr>
              <a:t> имеет </a:t>
            </a:r>
            <a:r>
              <a:rPr lang="ru-RU" b="1" dirty="0">
                <a:solidFill>
                  <a:srgbClr val="7030A0"/>
                </a:solidFill>
              </a:rPr>
              <a:t>заголовок</a:t>
            </a:r>
            <a:r>
              <a:rPr lang="ru-RU" dirty="0">
                <a:solidFill>
                  <a:srgbClr val="0070C0"/>
                </a:solidFill>
              </a:rPr>
              <a:t> хранящий служебные </a:t>
            </a:r>
            <a:r>
              <a:rPr lang="ru-RU" b="1" dirty="0">
                <a:solidFill>
                  <a:srgbClr val="7030A0"/>
                </a:solidFill>
              </a:rPr>
              <a:t>данные блока</a:t>
            </a:r>
            <a:r>
              <a:rPr lang="ru-RU" dirty="0">
                <a:solidFill>
                  <a:srgbClr val="0070C0"/>
                </a:solidFill>
              </a:rPr>
              <a:t>, данные базы и </a:t>
            </a:r>
            <a:r>
              <a:rPr lang="ru-RU" b="1" dirty="0">
                <a:solidFill>
                  <a:srgbClr val="7030A0"/>
                </a:solidFill>
              </a:rPr>
              <a:t>свободное пространство</a:t>
            </a:r>
            <a:r>
              <a:rPr lang="ru-RU" dirty="0">
                <a:solidFill>
                  <a:srgbClr val="0070C0"/>
                </a:solidFill>
              </a:rPr>
              <a:t>. </a:t>
            </a:r>
            <a:r>
              <a:rPr lang="ru-RU" dirty="0" smtClean="0">
                <a:solidFill>
                  <a:srgbClr val="0070C0"/>
                </a:solidFill>
              </a:rPr>
              <a:t>Заголовок состоит из</a:t>
            </a:r>
            <a:r>
              <a:rPr lang="en-US" dirty="0" smtClean="0">
                <a:solidFill>
                  <a:srgbClr val="0070C0"/>
                </a:solidFill>
              </a:rPr>
              <a:t>:</a:t>
            </a:r>
            <a:r>
              <a:rPr lang="ru-RU" dirty="0" smtClean="0">
                <a:solidFill>
                  <a:srgbClr val="0070C0"/>
                </a:solidFill>
              </a:rPr>
              <a:t> </a:t>
            </a:r>
            <a:r>
              <a:rPr lang="ru-RU" b="1" dirty="0">
                <a:solidFill>
                  <a:srgbClr val="0070C0"/>
                </a:solidFill>
              </a:rPr>
              <a:t>каталог таблицы</a:t>
            </a:r>
            <a:r>
              <a:rPr lang="ru-RU" dirty="0">
                <a:solidFill>
                  <a:srgbClr val="0070C0"/>
                </a:solidFill>
              </a:rPr>
              <a:t> и </a:t>
            </a:r>
            <a:r>
              <a:rPr lang="ru-RU" b="1" dirty="0">
                <a:solidFill>
                  <a:srgbClr val="0070C0"/>
                </a:solidFill>
              </a:rPr>
              <a:t>каталог строки </a:t>
            </a:r>
            <a:r>
              <a:rPr lang="ru-RU" dirty="0">
                <a:solidFill>
                  <a:srgbClr val="0070C0"/>
                </a:solidFill>
              </a:rPr>
              <a:t>(адреса каждой строки в этом блоке), а </a:t>
            </a:r>
            <a:r>
              <a:rPr lang="ru-RU" b="1" dirty="0">
                <a:solidFill>
                  <a:srgbClr val="0070C0"/>
                </a:solidFill>
              </a:rPr>
              <a:t>также информация о типе блока </a:t>
            </a:r>
            <a:r>
              <a:rPr lang="ru-RU" dirty="0">
                <a:solidFill>
                  <a:srgbClr val="0070C0"/>
                </a:solidFill>
              </a:rPr>
              <a:t>(блок строк или индексный блок), а также информация о таблицах, в которых имеются эти строки. </a:t>
            </a:r>
            <a:r>
              <a:rPr lang="ru-RU" b="1" dirty="0">
                <a:solidFill>
                  <a:srgbClr val="0070C0"/>
                </a:solidFill>
              </a:rPr>
              <a:t>Каталог строк </a:t>
            </a:r>
            <a:r>
              <a:rPr lang="ru-RU" dirty="0">
                <a:solidFill>
                  <a:srgbClr val="0070C0"/>
                </a:solidFill>
              </a:rPr>
              <a:t>задаёт адреса </a:t>
            </a:r>
            <a:r>
              <a:rPr lang="ru-RU" dirty="0" smtClean="0">
                <a:solidFill>
                  <a:srgbClr val="0070C0"/>
                </a:solidFill>
              </a:rPr>
              <a:t>строк</a:t>
            </a:r>
            <a:r>
              <a:rPr lang="en-US" dirty="0" smtClean="0">
                <a:solidFill>
                  <a:srgbClr val="0070C0"/>
                </a:solidFill>
              </a:rPr>
              <a:t> </a:t>
            </a:r>
            <a:r>
              <a:rPr lang="ru-RU" dirty="0" smtClean="0">
                <a:solidFill>
                  <a:srgbClr val="0070C0"/>
                </a:solidFill>
              </a:rPr>
              <a:t>в </a:t>
            </a:r>
            <a:r>
              <a:rPr lang="ru-RU" dirty="0">
                <a:solidFill>
                  <a:srgbClr val="0070C0"/>
                </a:solidFill>
              </a:rPr>
              <a:t>блоке. Информация заголовка позволяет отслеживать данные и свободное место в блоке.</a:t>
            </a:r>
            <a:endParaRPr lang="en-US" dirty="0">
              <a:solidFill>
                <a:srgbClr val="0070C0"/>
              </a:solidFill>
            </a:endParaRPr>
          </a:p>
          <a:p>
            <a:pPr indent="457200" algn="just"/>
            <a:r>
              <a:rPr lang="ru-RU" b="1" dirty="0">
                <a:solidFill>
                  <a:srgbClr val="0070C0"/>
                </a:solidFill>
              </a:rPr>
              <a:t>Заголовок блока </a:t>
            </a:r>
            <a:r>
              <a:rPr lang="ru-RU" dirty="0">
                <a:solidFill>
                  <a:srgbClr val="0070C0"/>
                </a:solidFill>
              </a:rPr>
              <a:t>содержит информацию о блоке, например адрес блока на диске, тип сегмента, информацию о транзакции и т. д.</a:t>
            </a:r>
          </a:p>
          <a:p>
            <a:pPr indent="457200" algn="just"/>
            <a:r>
              <a:rPr lang="en-US" b="1" dirty="0">
                <a:solidFill>
                  <a:srgbClr val="C00000"/>
                </a:solidFill>
              </a:rPr>
              <a:t>ROWID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en-US" dirty="0" smtClean="0">
                <a:solidFill>
                  <a:srgbClr val="0070C0"/>
                </a:solidFill>
              </a:rPr>
              <a:t>- </a:t>
            </a:r>
            <a:r>
              <a:rPr lang="ru-RU" dirty="0" smtClean="0">
                <a:solidFill>
                  <a:srgbClr val="0070C0"/>
                </a:solidFill>
              </a:rPr>
              <a:t>это </a:t>
            </a:r>
            <a:r>
              <a:rPr lang="ru-RU" dirty="0">
                <a:solidFill>
                  <a:srgbClr val="0070C0"/>
                </a:solidFill>
              </a:rPr>
              <a:t>адрес, по которому можно перейти к этой строке.</a:t>
            </a:r>
          </a:p>
        </p:txBody>
      </p:sp>
    </p:spTree>
    <p:extLst>
      <p:ext uri="{BB962C8B-B14F-4D97-AF65-F5344CB8AC3E}">
        <p14:creationId xmlns:p14="http://schemas.microsoft.com/office/powerpoint/2010/main" val="31855031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200894" y="29125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Словарь  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838200" y="976720"/>
            <a:ext cx="10515600" cy="578585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Таблицы пользователя создаются пользователем и содержат вводимую им информацию. </a:t>
            </a:r>
          </a:p>
          <a:p>
            <a:pPr marL="0" indent="457200" algn="just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r>
              <a:rPr lang="ru-RU" altLang="ru-RU" sz="2000" b="1" dirty="0">
                <a:solidFill>
                  <a:srgbClr val="C00000"/>
                </a:solidFill>
                <a:cs typeface="Arial"/>
              </a:rPr>
              <a:t>Словарь данных </a:t>
            </a:r>
            <a:r>
              <a:rPr lang="ru-RU" altLang="ru-RU" sz="2000" dirty="0">
                <a:solidFill>
                  <a:srgbClr val="C00000"/>
                </a:solidFill>
                <a:cs typeface="Arial"/>
              </a:rPr>
              <a:t>(репозиторий) </a:t>
            </a: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образует как бы вторую базу данных, </a:t>
            </a:r>
            <a:r>
              <a:rPr lang="ru-RU" altLang="ru-RU" sz="2000" i="1" dirty="0">
                <a:solidFill>
                  <a:srgbClr val="7030A0"/>
                </a:solidFill>
                <a:cs typeface="Arial"/>
              </a:rPr>
              <a:t>состоящую из   фиксированного набора таблиц, и содержащую метаданные</a:t>
            </a: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. </a:t>
            </a:r>
            <a:r>
              <a:rPr lang="ru-RU" altLang="ru-RU" sz="2000" dirty="0">
                <a:solidFill>
                  <a:srgbClr val="7030A0"/>
                </a:solidFill>
                <a:cs typeface="Arial"/>
              </a:rPr>
              <a:t>Схема словаря предопределена</a:t>
            </a: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, </a:t>
            </a:r>
            <a:r>
              <a:rPr lang="ru-RU" altLang="ru-RU" sz="2000" dirty="0">
                <a:solidFill>
                  <a:srgbClr val="7030A0"/>
                </a:solidFill>
                <a:cs typeface="Arial"/>
              </a:rPr>
              <a:t>его содержимое, создаётся и обслуживается сервером Oracle</a:t>
            </a: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, который </a:t>
            </a:r>
            <a:r>
              <a:rPr lang="ru-RU" altLang="ru-RU" sz="2000" dirty="0" smtClean="0">
                <a:solidFill>
                  <a:srgbClr val="0070C0"/>
                </a:solidFill>
                <a:cs typeface="Arial"/>
              </a:rPr>
              <a:t>является</a:t>
            </a:r>
            <a:r>
              <a:rPr lang="en-US" altLang="ru-RU" sz="2000" dirty="0" smtClean="0">
                <a:solidFill>
                  <a:srgbClr val="0070C0"/>
                </a:solidFill>
                <a:cs typeface="Arial"/>
              </a:rPr>
              <a:t> </a:t>
            </a:r>
            <a:r>
              <a:rPr lang="ru-RU" altLang="ru-RU" sz="2000" dirty="0" smtClean="0">
                <a:solidFill>
                  <a:srgbClr val="0070C0"/>
                </a:solidFill>
                <a:cs typeface="Arial"/>
              </a:rPr>
              <a:t>единственным </a:t>
            </a: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пользователем словаря.</a:t>
            </a:r>
          </a:p>
          <a:p>
            <a:pPr marL="0" indent="457200" algn="just"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Наличие словаря позволяет пользователю выполнять некоторые запросы, относящиеся к логике предикатов второго порядка, например, 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“</a:t>
            </a: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Найти, в какой таблице имеется столбец с заданным именем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”</a:t>
            </a: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 или 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“</a:t>
            </a: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Где упоминается Иванов И.И.?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”</a:t>
            </a:r>
            <a:endParaRPr lang="ru-RU" altLang="ru-RU" sz="2000" dirty="0">
              <a:solidFill>
                <a:srgbClr val="0070C0"/>
              </a:solidFill>
              <a:cs typeface="Arial"/>
            </a:endParaRPr>
          </a:p>
          <a:p>
            <a:pPr marL="0" indent="457200" algn="just" fontAlgn="base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7030A0"/>
                </a:solidFill>
                <a:cs typeface="Arial"/>
              </a:rPr>
              <a:t>Все данные словаря хранятся в</a:t>
            </a:r>
            <a:r>
              <a:rPr lang="ru-RU" sz="2000" dirty="0">
                <a:solidFill>
                  <a:srgbClr val="0070C0"/>
                </a:solidFill>
                <a:cs typeface="Arial"/>
              </a:rPr>
              <a:t> закодированном виде в таблицах, таких как </a:t>
            </a:r>
            <a:r>
              <a:rPr lang="ru-RU" sz="2000" b="1" dirty="0">
                <a:solidFill>
                  <a:srgbClr val="7030A0"/>
                </a:solidFill>
                <a:cs typeface="Arial"/>
              </a:rPr>
              <a:t>OBJ$</a:t>
            </a:r>
            <a:r>
              <a:rPr lang="ru-RU" sz="2000" dirty="0">
                <a:solidFill>
                  <a:srgbClr val="0070C0"/>
                </a:solidFill>
                <a:cs typeface="Arial"/>
              </a:rPr>
              <a:t>, </a:t>
            </a:r>
            <a:r>
              <a:rPr lang="ru-RU" sz="2000" b="1" dirty="0">
                <a:solidFill>
                  <a:srgbClr val="7030A0"/>
                </a:solidFill>
                <a:cs typeface="Arial"/>
              </a:rPr>
              <a:t>TAB$</a:t>
            </a:r>
            <a:r>
              <a:rPr lang="ru-RU" sz="2000" dirty="0">
                <a:solidFill>
                  <a:srgbClr val="0070C0"/>
                </a:solidFill>
                <a:cs typeface="Arial"/>
              </a:rPr>
              <a:t>, </a:t>
            </a:r>
            <a:r>
              <a:rPr lang="ru-RU" sz="2000" b="1" dirty="0">
                <a:solidFill>
                  <a:srgbClr val="7030A0"/>
                </a:solidFill>
                <a:cs typeface="Arial"/>
              </a:rPr>
              <a:t>COM$</a:t>
            </a:r>
            <a:r>
              <a:rPr lang="ru-RU" sz="2000" dirty="0">
                <a:solidFill>
                  <a:srgbClr val="0070C0"/>
                </a:solidFill>
                <a:cs typeface="Arial"/>
              </a:rPr>
              <a:t>, </a:t>
            </a:r>
            <a:r>
              <a:rPr lang="ru-RU" sz="2000" b="1" dirty="0">
                <a:solidFill>
                  <a:srgbClr val="7030A0"/>
                </a:solidFill>
                <a:cs typeface="Arial"/>
              </a:rPr>
              <a:t>IND$</a:t>
            </a:r>
            <a:r>
              <a:rPr lang="ru-RU" sz="2000" dirty="0">
                <a:solidFill>
                  <a:srgbClr val="0070C0"/>
                </a:solidFill>
                <a:cs typeface="Arial"/>
              </a:rPr>
              <a:t>, </a:t>
            </a:r>
            <a:r>
              <a:rPr lang="ru-RU" sz="2000" b="1" dirty="0">
                <a:solidFill>
                  <a:srgbClr val="7030A0"/>
                </a:solidFill>
                <a:cs typeface="Arial"/>
              </a:rPr>
              <a:t>AUD$</a:t>
            </a:r>
            <a:r>
              <a:rPr lang="ru-RU" sz="2000" dirty="0">
                <a:solidFill>
                  <a:srgbClr val="0070C0"/>
                </a:solidFill>
                <a:cs typeface="Arial"/>
              </a:rPr>
              <a:t>, </a:t>
            </a:r>
            <a:r>
              <a:rPr lang="ru-RU" sz="2000" b="1" dirty="0">
                <a:solidFill>
                  <a:srgbClr val="7030A0"/>
                </a:solidFill>
                <a:cs typeface="Arial"/>
              </a:rPr>
              <a:t>PROPS$</a:t>
            </a:r>
            <a:r>
              <a:rPr lang="ru-RU" sz="2000" dirty="0">
                <a:solidFill>
                  <a:srgbClr val="0070C0"/>
                </a:solidFill>
                <a:cs typeface="Arial"/>
              </a:rPr>
              <a:t> и т.д. На основе некоторых из них построено большое число  </a:t>
            </a:r>
            <a:r>
              <a:rPr lang="ru-RU" sz="2000" b="1" dirty="0">
                <a:solidFill>
                  <a:srgbClr val="C00000"/>
                </a:solidFill>
                <a:cs typeface="Arial"/>
              </a:rPr>
              <a:t>"представлений" данных </a:t>
            </a:r>
          </a:p>
          <a:p>
            <a:pPr marL="0" indent="0" algn="just" fontAlgn="base">
              <a:spcBef>
                <a:spcPts val="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r>
              <a:rPr lang="ru-RU" sz="2000" b="1" dirty="0">
                <a:solidFill>
                  <a:srgbClr val="C00000"/>
                </a:solidFill>
                <a:cs typeface="Arial"/>
              </a:rPr>
              <a:t>(</a:t>
            </a:r>
            <a:r>
              <a:rPr lang="en-US" sz="2000" b="1" dirty="0">
                <a:solidFill>
                  <a:srgbClr val="C00000"/>
                </a:solidFill>
                <a:cs typeface="Arial"/>
              </a:rPr>
              <a:t>view</a:t>
            </a:r>
            <a:r>
              <a:rPr lang="ru-RU" sz="2000" b="1" dirty="0">
                <a:solidFill>
                  <a:srgbClr val="C00000"/>
                </a:solidFill>
                <a:cs typeface="Arial"/>
              </a:rPr>
              <a:t>)</a:t>
            </a:r>
            <a:r>
              <a:rPr lang="ru-RU" sz="2000" dirty="0">
                <a:solidFill>
                  <a:srgbClr val="0070C0"/>
                </a:solidFill>
                <a:cs typeface="Arial"/>
              </a:rPr>
              <a:t>, </a:t>
            </a:r>
            <a:r>
              <a:rPr lang="ru-RU" sz="2000" i="1" dirty="0">
                <a:solidFill>
                  <a:srgbClr val="7030A0"/>
                </a:solidFill>
                <a:cs typeface="Arial"/>
              </a:rPr>
              <a:t>доставляющих метадан- </a:t>
            </a:r>
          </a:p>
          <a:p>
            <a:pPr marL="0" indent="0" algn="just" fontAlgn="base">
              <a:spcBef>
                <a:spcPts val="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r>
              <a:rPr lang="ru-RU" sz="2000" i="1" dirty="0">
                <a:solidFill>
                  <a:srgbClr val="7030A0"/>
                </a:solidFill>
                <a:cs typeface="Arial"/>
              </a:rPr>
              <a:t>ные в виде, пригодном для </a:t>
            </a:r>
          </a:p>
          <a:p>
            <a:pPr marL="0" indent="0" algn="just" fontAlgn="base">
              <a:spcBef>
                <a:spcPts val="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r>
              <a:rPr lang="ru-RU" sz="2000" i="1" dirty="0">
                <a:solidFill>
                  <a:srgbClr val="7030A0"/>
                </a:solidFill>
                <a:cs typeface="Arial"/>
              </a:rPr>
              <a:t>восприятия человеком</a:t>
            </a:r>
            <a:r>
              <a:rPr lang="ru-RU" sz="2000" dirty="0">
                <a:solidFill>
                  <a:srgbClr val="0070C0"/>
                </a:solidFill>
                <a:cs typeface="Arial"/>
              </a:rPr>
              <a:t>. </a:t>
            </a: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Коман-</a:t>
            </a:r>
          </a:p>
          <a:p>
            <a:pPr marL="0" indent="0" algn="just" fontAlgn="base">
              <a:spcBef>
                <a:spcPts val="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да 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DESC</a:t>
            </a: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 или запрос к таблице </a:t>
            </a:r>
          </a:p>
          <a:p>
            <a:pPr marL="0" indent="0" algn="just" fontAlgn="base">
              <a:spcBef>
                <a:spcPts val="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all_tables </a:t>
            </a: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их обнаруживают. </a:t>
            </a:r>
          </a:p>
          <a:p>
            <a:pPr marL="0" indent="0" algn="just" fontAlgn="base">
              <a:spcBef>
                <a:spcPts val="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  </a:t>
            </a:r>
          </a:p>
          <a:p>
            <a:pPr marL="0" indent="0" algn="just" fontAlgn="base">
              <a:spcBef>
                <a:spcPts val="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endParaRPr lang="ru-RU" altLang="ru-RU" sz="2000" dirty="0">
              <a:solidFill>
                <a:srgbClr val="0070C0"/>
              </a:solidFill>
              <a:cs typeface="Arial"/>
            </a:endParaRPr>
          </a:p>
          <a:p>
            <a:pPr marL="0" indent="0" algn="just" fontAlgn="base">
              <a:spcBef>
                <a:spcPts val="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</a:rPr>
              <a:t>   </a:t>
            </a:r>
            <a:r>
              <a:rPr lang="ru-RU" sz="2000" dirty="0">
                <a:solidFill>
                  <a:srgbClr val="0070C0"/>
                </a:solidFill>
                <a:cs typeface="Arial"/>
              </a:rPr>
              <a:t>Располагается словарь в табличном пространстве </a:t>
            </a:r>
            <a:r>
              <a:rPr lang="ru-RU" sz="2000" b="1" dirty="0">
                <a:solidFill>
                  <a:srgbClr val="0070C0"/>
                </a:solidFill>
                <a:cs typeface="Arial"/>
              </a:rPr>
              <a:t>SYSTEM</a:t>
            </a:r>
            <a:r>
              <a:rPr lang="ru-RU" sz="2000" dirty="0">
                <a:solidFill>
                  <a:srgbClr val="0070C0"/>
                </a:solidFill>
                <a:cs typeface="Arial"/>
              </a:rPr>
              <a:t>.</a:t>
            </a:r>
          </a:p>
          <a:p>
            <a:pPr marL="0" indent="0" algn="just" fontAlgn="base">
              <a:spcBef>
                <a:spcPts val="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  <a:cs typeface="Arial"/>
              </a:rPr>
              <a:t>Владелец: </a:t>
            </a:r>
            <a:r>
              <a:rPr lang="ru-RU" sz="2000" b="1" dirty="0">
                <a:solidFill>
                  <a:srgbClr val="0070C0"/>
                </a:solidFill>
                <a:cs typeface="Arial"/>
              </a:rPr>
              <a:t>SYS</a:t>
            </a:r>
            <a:r>
              <a:rPr lang="ru-RU" sz="2000" dirty="0">
                <a:solidFill>
                  <a:srgbClr val="0070C0"/>
                </a:solidFill>
                <a:cs typeface="Arial"/>
              </a:rPr>
              <a:t>, некоторые</a:t>
            </a:r>
            <a:r>
              <a:rPr lang="en-US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ru-RU" sz="2000" dirty="0">
                <a:solidFill>
                  <a:srgbClr val="0070C0"/>
                </a:solidFill>
                <a:cs typeface="Arial"/>
              </a:rPr>
              <a:t>представления – </a:t>
            </a:r>
            <a:r>
              <a:rPr lang="ru-RU" sz="2000" b="1" dirty="0">
                <a:solidFill>
                  <a:srgbClr val="0070C0"/>
                </a:solidFill>
                <a:cs typeface="Arial"/>
              </a:rPr>
              <a:t>SYSTEM</a:t>
            </a:r>
            <a:r>
              <a:rPr lang="ru-RU" sz="2000" dirty="0">
                <a:solidFill>
                  <a:srgbClr val="0070C0"/>
                </a:solidFill>
                <a:cs typeface="Arial"/>
              </a:rPr>
              <a:t>. </a:t>
            </a:r>
          </a:p>
          <a:p>
            <a:pPr marL="0" indent="0" algn="just" fontAlgn="base">
              <a:spcBef>
                <a:spcPts val="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  <a:cs typeface="Arial"/>
              </a:rPr>
              <a:t>Для доступа необходима привилегия </a:t>
            </a:r>
            <a:r>
              <a:rPr lang="ru-RU" sz="2000" b="1" dirty="0">
                <a:solidFill>
                  <a:srgbClr val="0070C0"/>
                </a:solidFill>
                <a:cs typeface="Arial"/>
              </a:rPr>
              <a:t>SELECT ANY DICTIONARY</a:t>
            </a:r>
            <a:r>
              <a:rPr lang="ru-RU" sz="2000" dirty="0">
                <a:solidFill>
                  <a:srgbClr val="0070C0"/>
                </a:solidFill>
                <a:cs typeface="Arial"/>
              </a:rPr>
              <a:t>.   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894" y="3824842"/>
            <a:ext cx="5895339" cy="20320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3B9A6E2-C112-41BC-B5C1-25FBAC545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1975" y="4529873"/>
            <a:ext cx="4016205" cy="215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44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302182" y="227353"/>
            <a:ext cx="32566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История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ru-RU" sz="3200" b="1" dirty="0" smtClean="0">
                <a:solidFill>
                  <a:srgbClr val="C00000"/>
                </a:solidFill>
              </a:rPr>
              <a:t>- </a:t>
            </a:r>
            <a:r>
              <a:rPr lang="ru-RU" sz="3200" b="1" dirty="0">
                <a:solidFill>
                  <a:srgbClr val="C00000"/>
                </a:solidFill>
              </a:rPr>
              <a:t>начало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138288" y="1092764"/>
            <a:ext cx="10783711" cy="611777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</a:pPr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</a:rPr>
              <a:t>1977 год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– Ларри Элисон, Боб Майнер и Эд Оутс основали компанию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Software Development </a:t>
            </a:r>
            <a:r>
              <a:rPr 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Laboratories</a:t>
            </a: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(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SDL). До этого создавали СУБД для ЦРУ в проекте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Oracle.</a:t>
            </a:r>
            <a:endParaRPr lang="ru-RU" sz="2000" dirty="0">
              <a:solidFill>
                <a:srgbClr val="0070C0"/>
              </a:solidFill>
              <a:latin typeface="Arial" panose="020B0604020202020204" pitchFamily="34" charset="0"/>
            </a:endParaRPr>
          </a:p>
          <a:p>
            <a:pPr>
              <a:lnSpc>
                <a:spcPct val="85000"/>
              </a:lnSpc>
            </a:pPr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</a:rPr>
              <a:t>1979 год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– </a:t>
            </a: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SDL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сменила имя на Relational Software, Inc. (RSI) и выпустила СУБД сразу во второй версии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–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Oracle v2. Это была первая коммерческая система управления реляционными базами данных на языке SQL. Транзакции </a:t>
            </a: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не</a:t>
            </a:r>
            <a:r>
              <a:rPr lang="en-US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поддерживались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.</a:t>
            </a:r>
          </a:p>
          <a:p>
            <a:pPr>
              <a:lnSpc>
                <a:spcPct val="85000"/>
              </a:lnSpc>
            </a:pPr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</a:rPr>
              <a:t>1982 год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–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 RSI вновь сменила своё имя и стала называться Oracle Systems.</a:t>
            </a:r>
          </a:p>
          <a:p>
            <a:pPr>
              <a:lnSpc>
                <a:spcPct val="85000"/>
              </a:lnSpc>
            </a:pPr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</a:rPr>
              <a:t>1983 год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–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версия 3, переписанная на языке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C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. Поддерживала транзакции.</a:t>
            </a:r>
          </a:p>
          <a:p>
            <a:pPr>
              <a:lnSpc>
                <a:spcPct val="85000"/>
              </a:lnSpc>
            </a:pPr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</a:rPr>
              <a:t>1984 год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–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версия 4, появилась многоверсионная модель данных.</a:t>
            </a:r>
          </a:p>
          <a:p>
            <a:pPr>
              <a:lnSpc>
                <a:spcPct val="85000"/>
              </a:lnSpc>
            </a:pPr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</a:rPr>
              <a:t>1985 год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–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версия 5, одна из первых РСУБД, работающих в средах клиент-сервер.</a:t>
            </a:r>
          </a:p>
          <a:p>
            <a:pPr>
              <a:lnSpc>
                <a:spcPct val="85000"/>
              </a:lnSpc>
            </a:pPr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</a:rPr>
              <a:t>1988 год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–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версия 6, с поддержкой блокировок на уровне строк и средств  резервирования. Появляется язык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PL/SQL,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пока только в средствах разработки. </a:t>
            </a:r>
          </a:p>
          <a:p>
            <a:pPr>
              <a:lnSpc>
                <a:spcPct val="85000"/>
              </a:lnSpc>
            </a:pPr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</a:rPr>
              <a:t>1992 год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–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версия 7, с поддержкой ссылочной целостности, хранимых процедур и триггеров.</a:t>
            </a:r>
          </a:p>
          <a:p>
            <a:pPr>
              <a:lnSpc>
                <a:spcPct val="85000"/>
              </a:lnSpc>
            </a:pPr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</a:rPr>
              <a:t>1997 год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–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версия 8.0, с объектно-реляционной моделью, секционированием таблиц.</a:t>
            </a:r>
          </a:p>
          <a:p>
            <a:pPr>
              <a:lnSpc>
                <a:spcPct val="85000"/>
              </a:lnSpc>
            </a:pPr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</a:rPr>
              <a:t>1998 год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–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версия 8i Release 2 поддерживающая XML, усовершенствование хранилищ данных.</a:t>
            </a:r>
          </a:p>
        </p:txBody>
      </p:sp>
    </p:spTree>
    <p:extLst>
      <p:ext uri="{BB962C8B-B14F-4D97-AF65-F5344CB8AC3E}">
        <p14:creationId xmlns:p14="http://schemas.microsoft.com/office/powerpoint/2010/main" val="3489888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74132" y="42240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Словарь кодируется</a:t>
            </a:r>
          </a:p>
        </p:txBody>
      </p:sp>
      <p:pic>
        <p:nvPicPr>
          <p:cNvPr id="4" name="Объект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77" y="1254007"/>
            <a:ext cx="6151154" cy="29257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217" y="3050197"/>
            <a:ext cx="5525932" cy="383461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407792" y="4634467"/>
            <a:ext cx="3896346" cy="17959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dirty="0">
                <a:solidFill>
                  <a:srgbClr val="0070C0"/>
                </a:solidFill>
              </a:rPr>
              <a:t>В качестве примера базисных </a:t>
            </a:r>
          </a:p>
          <a:p>
            <a:r>
              <a:rPr lang="ru-RU" dirty="0">
                <a:solidFill>
                  <a:srgbClr val="0070C0"/>
                </a:solidFill>
              </a:rPr>
              <a:t>таблиц словаря рассматриваем </a:t>
            </a:r>
          </a:p>
          <a:p>
            <a:r>
              <a:rPr lang="ru-RU" dirty="0">
                <a:solidFill>
                  <a:srgbClr val="0070C0"/>
                </a:solidFill>
              </a:rPr>
              <a:t>вызов описания представления </a:t>
            </a:r>
            <a:r>
              <a:rPr lang="en-US" b="1" dirty="0">
                <a:solidFill>
                  <a:srgbClr val="0070C0"/>
                </a:solidFill>
              </a:rPr>
              <a:t>TAB$</a:t>
            </a:r>
          </a:p>
          <a:p>
            <a:r>
              <a:rPr lang="ru-RU" dirty="0">
                <a:solidFill>
                  <a:srgbClr val="0070C0"/>
                </a:solidFill>
              </a:rPr>
              <a:t>и фрагмент его данных </a:t>
            </a:r>
          </a:p>
        </p:txBody>
      </p:sp>
    </p:spTree>
    <p:extLst>
      <p:ext uri="{BB962C8B-B14F-4D97-AF65-F5344CB8AC3E}">
        <p14:creationId xmlns:p14="http://schemas.microsoft.com/office/powerpoint/2010/main" val="3951443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06511" y="193326"/>
            <a:ext cx="6735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Таблицы и представления словаря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369711" y="991293"/>
            <a:ext cx="10515600" cy="59136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0000" algn="just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ru-RU" sz="2000" dirty="0" smtClean="0">
                <a:solidFill>
                  <a:srgbClr val="0070C0"/>
                </a:solidFill>
              </a:rPr>
              <a:t>Таблица/представление </a:t>
            </a:r>
            <a:r>
              <a:rPr lang="ru-RU" sz="2000" b="1" dirty="0">
                <a:solidFill>
                  <a:srgbClr val="C00000"/>
                </a:solidFill>
              </a:rPr>
              <a:t>DICTIONARY</a:t>
            </a:r>
            <a:r>
              <a:rPr lang="ru-RU" sz="2000" dirty="0">
                <a:solidFill>
                  <a:srgbClr val="0070C0"/>
                </a:solidFill>
              </a:rPr>
              <a:t> это справочник по словарю. </a:t>
            </a:r>
            <a:r>
              <a:rPr lang="ru-RU" sz="2000" i="1" dirty="0">
                <a:solidFill>
                  <a:srgbClr val="0070C0"/>
                </a:solidFill>
              </a:rPr>
              <a:t>Она содержит список названий почти всех представлений словаря с краткими комментариям</a:t>
            </a:r>
            <a:r>
              <a:rPr lang="ru-RU" sz="2000" dirty="0">
                <a:solidFill>
                  <a:srgbClr val="0070C0"/>
                </a:solidFill>
              </a:rPr>
              <a:t>и, в том числе название самой себя. 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lang="en-US" sz="2000" b="1" dirty="0">
                <a:solidFill>
                  <a:srgbClr val="C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2000" b="1" dirty="0">
                <a:solidFill>
                  <a:srgbClr val="C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ru-RU" sz="2000" dirty="0">
                <a:solidFill>
                  <a:srgbClr val="0070C0"/>
                </a:solidFill>
              </a:rPr>
              <a:t>—</a:t>
            </a:r>
            <a:r>
              <a:rPr lang="ru-RU" sz="2000" dirty="0" smtClean="0">
                <a:solidFill>
                  <a:srgbClr val="0070C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70C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Внутренние таблицы базы. Содержимое кодировано. Предназначено только для администратора и самого сервера.</a:t>
            </a:r>
            <a:r>
              <a:rPr lang="ru-RU" sz="2000" dirty="0">
                <a:solidFill>
                  <a:srgbClr val="0070C0"/>
                </a:solidFill>
              </a:rPr>
              <a:t> Список </a:t>
            </a:r>
            <a:r>
              <a:rPr lang="ru-RU" sz="2000" b="1" dirty="0">
                <a:solidFill>
                  <a:srgbClr val="0070C0"/>
                </a:solidFill>
              </a:rPr>
              <a:t>X$ </a:t>
            </a:r>
            <a:r>
              <a:rPr lang="ru-RU" sz="2000" dirty="0">
                <a:solidFill>
                  <a:srgbClr val="0070C0"/>
                </a:solidFill>
              </a:rPr>
              <a:t>таблиц можно получить через запрос к динамическому представлению </a:t>
            </a:r>
            <a:r>
              <a:rPr lang="ru-RU" sz="2000" b="1" dirty="0">
                <a:solidFill>
                  <a:srgbClr val="0070C0"/>
                </a:solidFill>
              </a:rPr>
              <a:t>V$FIXED_TABLE</a:t>
            </a:r>
            <a:r>
              <a:rPr lang="ru-RU" sz="2000" dirty="0">
                <a:solidFill>
                  <a:srgbClr val="0070C0"/>
                </a:solidFill>
              </a:rPr>
              <a:t>.</a:t>
            </a:r>
            <a:endParaRPr lang="ru-RU" sz="20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lang="en-US" sz="2000" b="1" dirty="0">
                <a:solidFill>
                  <a:srgbClr val="C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ru-RU" sz="2000" b="1" dirty="0">
                <a:solidFill>
                  <a:srgbClr val="C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ru-RU" sz="2000" dirty="0">
                <a:solidFill>
                  <a:srgbClr val="0070C0"/>
                </a:solidFill>
              </a:rPr>
              <a:t>—</a:t>
            </a:r>
            <a:r>
              <a:rPr lang="ru-RU" sz="2000" dirty="0" smtClean="0">
                <a:solidFill>
                  <a:srgbClr val="0070C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70C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Таблицы представления текущей активности. Позволяют собирать статистику, отражающую текущее состояние базы</a:t>
            </a:r>
            <a:endParaRPr lang="ru-RU" sz="18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lang="ru-RU" sz="2000" b="1" dirty="0">
                <a:solidFill>
                  <a:srgbClr val="C0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Представления словаря. </a:t>
            </a:r>
            <a:r>
              <a:rPr lang="ru-RU" sz="2000" dirty="0">
                <a:solidFill>
                  <a:srgbClr val="0070C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Построены на данных </a:t>
            </a:r>
            <a:r>
              <a:rPr lang="en-US" sz="2000" b="1" dirty="0">
                <a:solidFill>
                  <a:srgbClr val="0070C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u-RU" sz="2000" b="1" dirty="0">
                <a:solidFill>
                  <a:srgbClr val="0070C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ru-RU" sz="2000" dirty="0">
                <a:solidFill>
                  <a:srgbClr val="0070C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-таблиц.</a:t>
            </a:r>
            <a:endParaRPr lang="ru-RU" sz="1800" dirty="0">
              <a:solidFill>
                <a:srgbClr val="0070C0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360000" algn="just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</a:rPr>
              <a:t>      В именах представлений словаря используются следующие префиксы:</a:t>
            </a:r>
          </a:p>
          <a:p>
            <a:pPr marL="0" indent="360000" algn="just">
              <a:lnSpc>
                <a:spcPct val="100000"/>
              </a:lnSpc>
              <a:spcBef>
                <a:spcPts val="200"/>
              </a:spcBef>
              <a:buNone/>
            </a:pPr>
            <a:r>
              <a:rPr lang="ru-RU" sz="2000" b="1" dirty="0">
                <a:solidFill>
                  <a:srgbClr val="7030A0"/>
                </a:solidFill>
              </a:rPr>
              <a:t>USER</a:t>
            </a:r>
            <a:r>
              <a:rPr lang="ru-RU" sz="2000" dirty="0">
                <a:solidFill>
                  <a:srgbClr val="7030A0"/>
                </a:solidFill>
              </a:rPr>
              <a:t> </a:t>
            </a:r>
            <a:r>
              <a:rPr lang="ru-RU" sz="2000" dirty="0">
                <a:solidFill>
                  <a:srgbClr val="0070C0"/>
                </a:solidFill>
              </a:rPr>
              <a:t>— </a:t>
            </a:r>
            <a:r>
              <a:rPr lang="ru-RU" sz="2000" dirty="0">
                <a:solidFill>
                  <a:srgbClr val="0070C0"/>
                </a:solidFill>
              </a:rPr>
              <a:t>для объектов созданных пользователем;</a:t>
            </a:r>
          </a:p>
          <a:p>
            <a:pPr marL="0" indent="360000" algn="just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ru-RU" sz="2000" b="1" dirty="0">
                <a:solidFill>
                  <a:srgbClr val="7030A0"/>
                </a:solidFill>
              </a:rPr>
              <a:t>ALL</a:t>
            </a:r>
            <a:r>
              <a:rPr lang="ru-RU" sz="2000" dirty="0">
                <a:solidFill>
                  <a:srgbClr val="0070C0"/>
                </a:solidFill>
              </a:rPr>
              <a:t> — для объектов, доступных пользователю;</a:t>
            </a:r>
          </a:p>
          <a:p>
            <a:pPr marL="0" indent="360000" algn="just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ru-RU" sz="2000" b="1" dirty="0">
                <a:solidFill>
                  <a:srgbClr val="7030A0"/>
                </a:solidFill>
              </a:rPr>
              <a:t>DBA</a:t>
            </a:r>
            <a:r>
              <a:rPr lang="ru-RU" sz="2000" dirty="0">
                <a:solidFill>
                  <a:srgbClr val="0070C0"/>
                </a:solidFill>
              </a:rPr>
              <a:t> — для всех объектов базы.</a:t>
            </a:r>
          </a:p>
          <a:p>
            <a:pPr marL="0" indent="360000" algn="just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</a:rPr>
              <a:t>Существуют таблицы-представления словаря не имеющие префиксов USER, ALL или DBA.</a:t>
            </a:r>
          </a:p>
          <a:p>
            <a:pPr marL="0" indent="360000" algn="just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</a:rPr>
              <a:t>      Если вы забыли имена необходимых вам представлений словаря, обратитесь к DICTIONARY. Например, для поиска представлений с шаблоном имени 'USER%DICT%‘ используем запрос:</a:t>
            </a:r>
          </a:p>
          <a:p>
            <a:pPr marL="0" indent="360000" algn="just">
              <a:lnSpc>
                <a:spcPct val="10000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7030A0"/>
                </a:solidFill>
              </a:rPr>
              <a:t>SELECT table_name FROM dictionary WHERE table_name LIKE 'USER%DICT%‘.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4242884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56183" y="181335"/>
            <a:ext cx="71108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Некоторые представления словаря</a:t>
            </a:r>
          </a:p>
        </p:txBody>
      </p:sp>
      <p:sp>
        <p:nvSpPr>
          <p:cNvPr id="4" name="Объект 9"/>
          <p:cNvSpPr txBox="1">
            <a:spLocks/>
          </p:cNvSpPr>
          <p:nvPr/>
        </p:nvSpPr>
        <p:spPr>
          <a:xfrm>
            <a:off x="353147" y="747642"/>
            <a:ext cx="11031697" cy="612321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sz="2000" b="1" dirty="0">
                <a:solidFill>
                  <a:srgbClr val="C00000"/>
                </a:solidFill>
              </a:rPr>
              <a:t>DICTIONARY</a:t>
            </a:r>
            <a:r>
              <a:rPr lang="ru-RU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– </a:t>
            </a:r>
            <a:r>
              <a:rPr lang="ru-RU" sz="2000" dirty="0">
                <a:solidFill>
                  <a:srgbClr val="0070C0"/>
                </a:solidFill>
              </a:rPr>
              <a:t>основная таблица в иерархии терминов словаря;</a:t>
            </a:r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b="1" dirty="0">
                <a:solidFill>
                  <a:srgbClr val="C00000"/>
                </a:solidFill>
              </a:rPr>
              <a:t>USER_CATALOG </a:t>
            </a:r>
            <a:r>
              <a:rPr lang="en-US" sz="2000" dirty="0">
                <a:solidFill>
                  <a:srgbClr val="0070C0"/>
                </a:solidFill>
              </a:rPr>
              <a:t>– </a:t>
            </a:r>
            <a:r>
              <a:rPr lang="ru-RU" sz="2000" dirty="0">
                <a:solidFill>
                  <a:srgbClr val="0070C0"/>
                </a:solidFill>
              </a:rPr>
              <a:t>список таблиц, представлений, последовательностей пользователя;</a:t>
            </a:r>
          </a:p>
          <a:p>
            <a:pPr fontAlgn="base"/>
            <a:r>
              <a:rPr lang="en-US" sz="2000" b="1" dirty="0">
                <a:solidFill>
                  <a:srgbClr val="C00000"/>
                </a:solidFill>
              </a:rPr>
              <a:t>USER_OBJECTS</a:t>
            </a:r>
            <a:r>
              <a:rPr lang="ru-RU" sz="2000" dirty="0">
                <a:solidFill>
                  <a:srgbClr val="0070C0"/>
                </a:solidFill>
              </a:rPr>
              <a:t> – объекты схемы; </a:t>
            </a:r>
          </a:p>
          <a:p>
            <a:pPr fontAlgn="base"/>
            <a:r>
              <a:rPr lang="ru-RU" sz="2000" b="1" dirty="0">
                <a:solidFill>
                  <a:srgbClr val="C00000"/>
                </a:solidFill>
              </a:rPr>
              <a:t> USER_SOURCE </a:t>
            </a:r>
            <a:r>
              <a:rPr lang="ru-RU" sz="2000" dirty="0">
                <a:solidFill>
                  <a:srgbClr val="0070C0"/>
                </a:solidFill>
              </a:rPr>
              <a:t>- данные по PL/SQL объектам (процедуры, функции, пакеты).</a:t>
            </a:r>
          </a:p>
          <a:p>
            <a:pPr marL="0" indent="0" fontAlgn="base"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</a:rPr>
              <a:t>Метаданные объектов текущей схемы можно получить в представлениях:</a:t>
            </a:r>
          </a:p>
          <a:p>
            <a:pPr fontAlgn="base"/>
            <a:r>
              <a:rPr lang="en-US" sz="2000" b="1" dirty="0">
                <a:solidFill>
                  <a:srgbClr val="C00000"/>
                </a:solidFill>
              </a:rPr>
              <a:t>USER_TABLES</a:t>
            </a:r>
            <a:r>
              <a:rPr lang="ru-RU" sz="2000" dirty="0">
                <a:solidFill>
                  <a:srgbClr val="0070C0"/>
                </a:solidFill>
              </a:rPr>
              <a:t> – данные по таблицам</a:t>
            </a:r>
            <a:r>
              <a:rPr lang="en-US" sz="2000" dirty="0">
                <a:solidFill>
                  <a:srgbClr val="0070C0"/>
                </a:solidFill>
              </a:rPr>
              <a:t>;</a:t>
            </a:r>
          </a:p>
          <a:p>
            <a:pPr fontAlgn="base"/>
            <a:r>
              <a:rPr lang="en-US" sz="2000" b="1" dirty="0" smtClean="0">
                <a:solidFill>
                  <a:srgbClr val="C00000"/>
                </a:solidFill>
              </a:rPr>
              <a:t>USER_TAB_COLUMNS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ru-RU" sz="2000" dirty="0">
                <a:solidFill>
                  <a:srgbClr val="0070C0"/>
                </a:solidFill>
              </a:rPr>
              <a:t>– </a:t>
            </a:r>
            <a:r>
              <a:rPr lang="ru-RU" sz="2000" dirty="0">
                <a:solidFill>
                  <a:srgbClr val="0070C0"/>
                </a:solidFill>
              </a:rPr>
              <a:t>данные по столбцам;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ru-RU" sz="2000" dirty="0">
                <a:solidFill>
                  <a:srgbClr val="0070C0"/>
                </a:solidFill>
              </a:rPr>
              <a:t>синоним </a:t>
            </a:r>
            <a:r>
              <a:rPr lang="en-US" sz="2000" dirty="0">
                <a:solidFill>
                  <a:srgbClr val="0070C0"/>
                </a:solidFill>
              </a:rPr>
              <a:t>COLS</a:t>
            </a:r>
            <a:r>
              <a:rPr lang="ru-RU" sz="2000" dirty="0">
                <a:solidFill>
                  <a:srgbClr val="0070C0"/>
                </a:solidFill>
              </a:rPr>
              <a:t>;</a:t>
            </a:r>
          </a:p>
          <a:p>
            <a:pPr fontAlgn="base"/>
            <a:r>
              <a:rPr lang="en-US" sz="2000" b="1" dirty="0">
                <a:solidFill>
                  <a:srgbClr val="C00000"/>
                </a:solidFill>
              </a:rPr>
              <a:t>USER_CONSTRAINTS</a:t>
            </a:r>
            <a:r>
              <a:rPr lang="en-US" sz="2000" dirty="0">
                <a:solidFill>
                  <a:srgbClr val="0070C0"/>
                </a:solidFill>
              </a:rPr>
              <a:t> – </a:t>
            </a:r>
            <a:r>
              <a:rPr lang="ru-RU" sz="2000" dirty="0">
                <a:solidFill>
                  <a:srgbClr val="0070C0"/>
                </a:solidFill>
              </a:rPr>
              <a:t>пользовательские ограничения целостности (</a:t>
            </a:r>
            <a:r>
              <a:rPr lang="en-US" sz="2000" dirty="0">
                <a:solidFill>
                  <a:srgbClr val="0070C0"/>
                </a:solidFill>
              </a:rPr>
              <a:t>PK,</a:t>
            </a:r>
            <a:r>
              <a:rPr lang="ru-RU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0070C0"/>
                </a:solidFill>
              </a:rPr>
              <a:t>FK, CHECK, NULL</a:t>
            </a:r>
            <a:r>
              <a:rPr lang="ru-RU" sz="2000" dirty="0">
                <a:solidFill>
                  <a:srgbClr val="0070C0"/>
                </a:solidFill>
              </a:rPr>
              <a:t>);</a:t>
            </a:r>
          </a:p>
          <a:p>
            <a:pPr fontAlgn="base"/>
            <a:r>
              <a:rPr lang="en-US" sz="2000" b="1" dirty="0">
                <a:solidFill>
                  <a:srgbClr val="C00000"/>
                </a:solidFill>
              </a:rPr>
              <a:t>USER_CONS_COLUMNS</a:t>
            </a:r>
            <a:r>
              <a:rPr lang="en-US" sz="2000" dirty="0">
                <a:solidFill>
                  <a:srgbClr val="0070C0"/>
                </a:solidFill>
              </a:rPr>
              <a:t> – </a:t>
            </a:r>
            <a:r>
              <a:rPr lang="ru-RU" sz="2000" dirty="0">
                <a:solidFill>
                  <a:srgbClr val="0070C0"/>
                </a:solidFill>
              </a:rPr>
              <a:t>столбцы на которые наложены ограничения;</a:t>
            </a:r>
            <a:endParaRPr lang="en-US" sz="2000" dirty="0">
              <a:solidFill>
                <a:srgbClr val="0070C0"/>
              </a:solidFill>
            </a:endParaRPr>
          </a:p>
          <a:p>
            <a:pPr fontAlgn="base"/>
            <a:r>
              <a:rPr lang="en-US" sz="2000" b="1" dirty="0">
                <a:solidFill>
                  <a:srgbClr val="C00000"/>
                </a:solidFill>
              </a:rPr>
              <a:t>USER_INDEXES</a:t>
            </a:r>
            <a:r>
              <a:rPr lang="ru-RU" sz="2000" b="1" dirty="0">
                <a:solidFill>
                  <a:srgbClr val="C00000"/>
                </a:solidFill>
              </a:rPr>
              <a:t> </a:t>
            </a:r>
            <a:r>
              <a:rPr lang="ru-RU" sz="2000" dirty="0">
                <a:solidFill>
                  <a:srgbClr val="0070C0"/>
                </a:solidFill>
              </a:rPr>
              <a:t>– данные по индексам</a:t>
            </a:r>
            <a:r>
              <a:rPr lang="en-US" sz="2000" dirty="0">
                <a:solidFill>
                  <a:srgbClr val="0070C0"/>
                </a:solidFill>
              </a:rPr>
              <a:t>;</a:t>
            </a:r>
            <a:endParaRPr lang="ru-RU" sz="2000" dirty="0">
              <a:solidFill>
                <a:srgbClr val="0070C0"/>
              </a:solidFill>
            </a:endParaRPr>
          </a:p>
          <a:p>
            <a:pPr fontAlgn="base"/>
            <a:r>
              <a:rPr lang="ru-RU" sz="2000" b="1" dirty="0">
                <a:solidFill>
                  <a:srgbClr val="C00000"/>
                </a:solidFill>
              </a:rPr>
              <a:t>USER_VIEWS</a:t>
            </a:r>
            <a:r>
              <a:rPr lang="ru-RU" sz="2000" dirty="0">
                <a:solidFill>
                  <a:srgbClr val="0070C0"/>
                </a:solidFill>
              </a:rPr>
              <a:t> - данные по представлениям;</a:t>
            </a:r>
          </a:p>
          <a:p>
            <a:pPr fontAlgn="base"/>
            <a:r>
              <a:rPr lang="ru-RU" sz="2000" b="1" dirty="0">
                <a:solidFill>
                  <a:srgbClr val="C00000"/>
                </a:solidFill>
              </a:rPr>
              <a:t>USER_SEQUENCES </a:t>
            </a:r>
            <a:r>
              <a:rPr lang="ru-RU" sz="2000" dirty="0">
                <a:solidFill>
                  <a:srgbClr val="0070C0"/>
                </a:solidFill>
              </a:rPr>
              <a:t>- данные по генераторам последовательностей;</a:t>
            </a:r>
          </a:p>
          <a:p>
            <a:pPr fontAlgn="base"/>
            <a:r>
              <a:rPr lang="ru-RU" sz="2000" b="1" dirty="0">
                <a:solidFill>
                  <a:srgbClr val="C00000"/>
                </a:solidFill>
              </a:rPr>
              <a:t>USER_TRIGGERS</a:t>
            </a:r>
            <a:r>
              <a:rPr lang="ru-RU" sz="2000" dirty="0">
                <a:solidFill>
                  <a:srgbClr val="0070C0"/>
                </a:solidFill>
              </a:rPr>
              <a:t> - триггеры; есть столбцы </a:t>
            </a:r>
            <a:r>
              <a:rPr lang="en-US" sz="2000" dirty="0">
                <a:solidFill>
                  <a:srgbClr val="0070C0"/>
                </a:solidFill>
              </a:rPr>
              <a:t>TRIGGER_NAME, TRIGGER_TYPE, TRIGGERING_EVENT</a:t>
            </a:r>
            <a:r>
              <a:rPr lang="ru-RU" sz="2000" dirty="0">
                <a:solidFill>
                  <a:srgbClr val="0070C0"/>
                </a:solidFill>
              </a:rPr>
              <a:t>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USER_TRIGGER_COLS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столбцы, на которые реагируют триггеры.</a:t>
            </a:r>
            <a:endParaRPr lang="ru-RU" sz="20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b="1" u="sng" dirty="0">
                <a:solidFill>
                  <a:srgbClr val="0070C0"/>
                </a:solidFill>
              </a:rPr>
              <a:t>Варианты</a:t>
            </a:r>
            <a:r>
              <a:rPr lang="ru-RU" sz="2000" b="1" dirty="0">
                <a:solidFill>
                  <a:srgbClr val="0070C0"/>
                </a:solidFill>
              </a:rPr>
              <a:t>: </a:t>
            </a:r>
            <a:r>
              <a:rPr lang="ru-RU" sz="2000" dirty="0">
                <a:solidFill>
                  <a:srgbClr val="0070C0"/>
                </a:solidFill>
              </a:rPr>
              <a:t>кроме префикса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могут быть ещё 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и</a:t>
            </a: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DBA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1515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61485" y="469514"/>
            <a:ext cx="64996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Некоторые публичные синонимы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595489" y="1228010"/>
            <a:ext cx="10515600" cy="490944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solidFill>
                  <a:prstClr val="black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ru-RU" sz="20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Для упрощения запросов имеется набор публичных синонимов имён представлений.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</a:t>
            </a:r>
            <a:r>
              <a:rPr lang="ru-RU" sz="2000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Некоторые из них:</a:t>
            </a:r>
          </a:p>
          <a:p>
            <a:r>
              <a:rPr lang="ru-RU" sz="20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DICT</a:t>
            </a:r>
            <a:r>
              <a:rPr lang="ru-RU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(синоним для DICTIONARY)</a:t>
            </a:r>
            <a:r>
              <a:rPr lang="ru-RU" sz="20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pPr>
              <a:buSzPts val="1000"/>
              <a:tabLst>
                <a:tab pos="457200" algn="l"/>
              </a:tabLst>
            </a:pP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TABS</a:t>
            </a:r>
            <a:r>
              <a:rPr lang="ru-RU" sz="20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(синоним для USER_TABLES) </a:t>
            </a:r>
            <a:r>
              <a:rPr lang="ru-RU" sz="20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— список всех таблиц схемы пользователя;</a:t>
            </a:r>
          </a:p>
          <a:p>
            <a:pPr>
              <a:buSzPts val="1000"/>
              <a:tabLst>
                <a:tab pos="457200" algn="l"/>
              </a:tabLst>
            </a:pP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COLS</a:t>
            </a:r>
            <a:r>
              <a:rPr lang="ru-RU" sz="20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(синоним для USER_TAB_COLUMNS) </a:t>
            </a:r>
            <a:r>
              <a:rPr lang="ru-RU" sz="20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— список всех столбцов всех таблиц схемы пользователя;</a:t>
            </a:r>
          </a:p>
          <a:p>
            <a:pPr>
              <a:buSzPts val="1000"/>
              <a:tabLst>
                <a:tab pos="457200" algn="l"/>
              </a:tabLst>
            </a:pP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SEQ</a:t>
            </a:r>
            <a:r>
              <a:rPr lang="ru-RU" sz="20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(синоним для USER_SEQUENCES) </a:t>
            </a:r>
            <a:r>
              <a:rPr lang="ru-RU" sz="20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— список всех генераторов последовательностей чисел в схеме пользователя;</a:t>
            </a:r>
          </a:p>
          <a:p>
            <a:pPr>
              <a:buSzPts val="1000"/>
              <a:tabLst>
                <a:tab pos="457200" algn="l"/>
              </a:tabLst>
            </a:pP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SYN</a:t>
            </a:r>
            <a:r>
              <a:rPr lang="ru-RU" sz="20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(синоним для USER_SYNONYMS) </a:t>
            </a:r>
            <a:r>
              <a:rPr lang="ru-RU" sz="20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— список всех синонимов схемы пользователя;</a:t>
            </a:r>
          </a:p>
          <a:p>
            <a:pPr>
              <a:buSzPts val="1000"/>
              <a:tabLst>
                <a:tab pos="457200" algn="l"/>
              </a:tabLst>
            </a:pP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CAT </a:t>
            </a:r>
            <a:r>
              <a:rPr lang="ru-RU" sz="2000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(синоним для USER_CATALOG) </a:t>
            </a:r>
            <a:r>
              <a:rPr lang="ru-RU" sz="20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— список основных таблиц и представлений данных, синонимов и генераторов последовательностей чисел в схеме пользователя;</a:t>
            </a:r>
          </a:p>
          <a:p>
            <a:pPr>
              <a:buSzPts val="1000"/>
              <a:tabLst>
                <a:tab pos="457200" algn="l"/>
              </a:tabLst>
            </a:pP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OBJ</a:t>
            </a:r>
            <a:r>
              <a:rPr lang="ru-RU" sz="20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(синоним для USER_OBJECTS) </a:t>
            </a:r>
            <a:r>
              <a:rPr lang="ru-RU" sz="20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— список всех объектов схемы пользователя;</a:t>
            </a:r>
          </a:p>
          <a:p>
            <a:pPr>
              <a:buSzPts val="1000"/>
              <a:tabLst>
                <a:tab pos="457200" algn="l"/>
              </a:tabLst>
            </a:pPr>
            <a:r>
              <a:rPr lang="ru-RU" sz="2000" b="1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IND </a:t>
            </a:r>
            <a:r>
              <a:rPr lang="ru-RU" sz="2000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(синоним для USER_INDEXES) </a:t>
            </a:r>
            <a:r>
              <a:rPr lang="ru-RU" sz="2000" dirty="0">
                <a:solidFill>
                  <a:srgbClr val="0070C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— список всех индексов схемы пользователя;</a:t>
            </a:r>
          </a:p>
        </p:txBody>
      </p:sp>
    </p:spTree>
    <p:extLst>
      <p:ext uri="{BB962C8B-B14F-4D97-AF65-F5344CB8AC3E}">
        <p14:creationId xmlns:p14="http://schemas.microsoft.com/office/powerpoint/2010/main" val="1161350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36420" y="547766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Кому принадлежит </a:t>
            </a:r>
            <a:r>
              <a:rPr lang="en-US" sz="3200" b="1" dirty="0">
                <a:solidFill>
                  <a:srgbClr val="C00000"/>
                </a:solidFill>
              </a:rPr>
              <a:t>DBA_OBJECTS</a:t>
            </a:r>
            <a:endParaRPr lang="ru-RU" sz="3200" b="1" dirty="0">
              <a:solidFill>
                <a:srgbClr val="C00000"/>
              </a:solidFill>
            </a:endParaRPr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6586"/>
            <a:ext cx="10232064" cy="3106526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696432" y="4957246"/>
            <a:ext cx="10515600" cy="1348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360000" algn="just">
              <a:lnSpc>
                <a:spcPct val="100000"/>
              </a:lnSpc>
              <a:spcBef>
                <a:spcPts val="0"/>
              </a:spcBef>
            </a:pPr>
            <a:r>
              <a:rPr lang="ru-RU" sz="2100" dirty="0" smtClean="0">
                <a:solidFill>
                  <a:srgbClr val="0070C0"/>
                </a:solidFill>
                <a:latin typeface="+mn-lt"/>
                <a:ea typeface="Times New Roman" panose="02020603050405020304" pitchFamily="18" charset="0"/>
                <a:cs typeface="+mn-cs"/>
              </a:rPr>
              <a:t>Кажется</a:t>
            </a:r>
            <a:r>
              <a:rPr lang="ru-RU" sz="2100" dirty="0">
                <a:solidFill>
                  <a:srgbClr val="0070C0"/>
                </a:solidFill>
                <a:latin typeface="+mn-lt"/>
                <a:ea typeface="Times New Roman" panose="02020603050405020304" pitchFamily="18" charset="0"/>
                <a:cs typeface="+mn-cs"/>
              </a:rPr>
              <a:t>, что появился ещё один особенный пользователь </a:t>
            </a:r>
            <a:r>
              <a:rPr lang="en-US" sz="2100" b="1" dirty="0">
                <a:solidFill>
                  <a:srgbClr val="C00000"/>
                </a:solidFill>
                <a:latin typeface="+mn-lt"/>
                <a:ea typeface="Times New Roman" panose="02020603050405020304" pitchFamily="18" charset="0"/>
                <a:cs typeface="+mn-cs"/>
              </a:rPr>
              <a:t>Public</a:t>
            </a:r>
            <a:r>
              <a:rPr lang="ru-RU" sz="2100" dirty="0">
                <a:solidFill>
                  <a:srgbClr val="0070C0"/>
                </a:solidFill>
                <a:latin typeface="+mn-lt"/>
                <a:ea typeface="Times New Roman" panose="02020603050405020304" pitchFamily="18" charset="0"/>
                <a:cs typeface="+mn-cs"/>
              </a:rPr>
              <a:t>. Но это не пользователь, </a:t>
            </a:r>
            <a:r>
              <a:rPr lang="ru-RU" sz="2100" dirty="0" smtClean="0">
                <a:solidFill>
                  <a:srgbClr val="0070C0"/>
                </a:solidFill>
                <a:latin typeface="+mn-lt"/>
                <a:ea typeface="Times New Roman" panose="02020603050405020304" pitchFamily="18" charset="0"/>
                <a:cs typeface="+mn-cs"/>
              </a:rPr>
              <a:t>а</a:t>
            </a:r>
            <a:r>
              <a:rPr lang="en-US" sz="2100" dirty="0" smtClean="0">
                <a:solidFill>
                  <a:srgbClr val="0070C0"/>
                </a:solidFill>
                <a:latin typeface="+mn-lt"/>
                <a:ea typeface="Times New Roman" panose="02020603050405020304" pitchFamily="18" charset="0"/>
                <a:cs typeface="+mn-cs"/>
              </a:rPr>
              <a:t> </a:t>
            </a:r>
            <a:r>
              <a:rPr lang="ru-RU" sz="2100" dirty="0" smtClean="0">
                <a:solidFill>
                  <a:srgbClr val="7030A0"/>
                </a:solidFill>
                <a:latin typeface="+mn-lt"/>
                <a:ea typeface="Times New Roman" panose="02020603050405020304" pitchFamily="18" charset="0"/>
                <a:cs typeface="+mn-cs"/>
              </a:rPr>
              <a:t>роль</a:t>
            </a:r>
            <a:r>
              <a:rPr lang="ru-RU" sz="2100" dirty="0">
                <a:solidFill>
                  <a:srgbClr val="0070C0"/>
                </a:solidFill>
                <a:latin typeface="+mn-lt"/>
                <a:ea typeface="Times New Roman" panose="02020603050405020304" pitchFamily="18" charset="0"/>
                <a:cs typeface="+mn-cs"/>
              </a:rPr>
              <a:t>, </a:t>
            </a:r>
            <a:r>
              <a:rPr lang="ru-RU" sz="2100" i="1" dirty="0">
                <a:solidFill>
                  <a:srgbClr val="7030A0"/>
                </a:solidFill>
                <a:latin typeface="+mn-lt"/>
                <a:ea typeface="Times New Roman" panose="02020603050405020304" pitchFamily="18" charset="0"/>
                <a:cs typeface="+mn-cs"/>
              </a:rPr>
              <a:t>привилегии которой принадлежат любому пользователю</a:t>
            </a:r>
            <a:r>
              <a:rPr lang="ru-RU" sz="2100" dirty="0">
                <a:solidFill>
                  <a:srgbClr val="0070C0"/>
                </a:solidFill>
                <a:latin typeface="+mn-lt"/>
                <a:ea typeface="Times New Roman" panose="02020603050405020304" pitchFamily="18" charset="0"/>
                <a:cs typeface="+mn-cs"/>
              </a:rPr>
              <a:t>. Не может </a:t>
            </a:r>
            <a:r>
              <a:rPr lang="ru-RU" sz="2100" dirty="0" smtClean="0">
                <a:solidFill>
                  <a:srgbClr val="0070C0"/>
                </a:solidFill>
                <a:latin typeface="+mn-lt"/>
                <a:ea typeface="Times New Roman" panose="02020603050405020304" pitchFamily="18" charset="0"/>
                <a:cs typeface="+mn-cs"/>
              </a:rPr>
              <a:t>существовать</a:t>
            </a:r>
            <a:r>
              <a:rPr lang="en-US" sz="2100" dirty="0" smtClean="0">
                <a:solidFill>
                  <a:srgbClr val="0070C0"/>
                </a:solidFill>
                <a:latin typeface="+mn-lt"/>
                <a:ea typeface="Times New Roman" panose="02020603050405020304" pitchFamily="18" charset="0"/>
                <a:cs typeface="+mn-cs"/>
              </a:rPr>
              <a:t> </a:t>
            </a:r>
            <a:r>
              <a:rPr lang="ru-RU" sz="2100" dirty="0" smtClean="0">
                <a:solidFill>
                  <a:srgbClr val="0070C0"/>
                </a:solidFill>
                <a:latin typeface="+mn-lt"/>
                <a:ea typeface="Times New Roman" panose="02020603050405020304" pitchFamily="18" charset="0"/>
                <a:cs typeface="+mn-cs"/>
              </a:rPr>
              <a:t>пользователя </a:t>
            </a:r>
            <a:r>
              <a:rPr lang="ru-RU" sz="2100" dirty="0">
                <a:solidFill>
                  <a:srgbClr val="0070C0"/>
                </a:solidFill>
                <a:latin typeface="+mn-lt"/>
                <a:ea typeface="Times New Roman" panose="02020603050405020304" pitchFamily="18" charset="0"/>
                <a:cs typeface="+mn-cs"/>
              </a:rPr>
              <a:t>менее привилегированного чем</a:t>
            </a:r>
            <a:r>
              <a:rPr lang="en-US" sz="2100" dirty="0">
                <a:solidFill>
                  <a:srgbClr val="0070C0"/>
                </a:solidFill>
                <a:latin typeface="+mn-lt"/>
                <a:ea typeface="Times New Roman" panose="02020603050405020304" pitchFamily="18" charset="0"/>
                <a:cs typeface="+mn-cs"/>
              </a:rPr>
              <a:t> </a:t>
            </a:r>
            <a:r>
              <a:rPr lang="ru-RU" sz="2100" dirty="0">
                <a:solidFill>
                  <a:srgbClr val="0070C0"/>
                </a:solidFill>
                <a:latin typeface="+mn-lt"/>
                <a:ea typeface="Times New Roman" panose="02020603050405020304" pitchFamily="18" charset="0"/>
                <a:cs typeface="+mn-cs"/>
              </a:rPr>
              <a:t>роль </a:t>
            </a:r>
            <a:r>
              <a:rPr lang="en-US" sz="2100" b="1" dirty="0">
                <a:solidFill>
                  <a:srgbClr val="0070C0"/>
                </a:solidFill>
                <a:latin typeface="+mn-lt"/>
                <a:ea typeface="Times New Roman" panose="02020603050405020304" pitchFamily="18" charset="0"/>
                <a:cs typeface="+mn-cs"/>
              </a:rPr>
              <a:t>Public</a:t>
            </a:r>
            <a:r>
              <a:rPr lang="ru-RU" sz="2100" dirty="0">
                <a:solidFill>
                  <a:srgbClr val="0070C0"/>
                </a:solidFill>
                <a:latin typeface="+mn-lt"/>
                <a:ea typeface="Times New Roman" panose="02020603050405020304" pitchFamily="18" charset="0"/>
                <a:cs typeface="+mn-cs"/>
              </a:rPr>
              <a:t>.   </a:t>
            </a:r>
          </a:p>
          <a:p>
            <a:pPr marL="228600" indent="-228600">
              <a:spcBef>
                <a:spcPts val="1000"/>
              </a:spcBef>
            </a:pPr>
            <a:endParaRPr lang="ru-RU" sz="2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986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77799" y="94705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Таблицы схемы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491194" y="1905183"/>
            <a:ext cx="3509075" cy="4229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</a:rPr>
              <a:t>Все таблицы в схеме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409" y="2624455"/>
            <a:ext cx="6768783" cy="344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014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0" y="123466"/>
            <a:ext cx="81439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Сведения о таблицах и комментариях к ним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838200" y="894080"/>
            <a:ext cx="10515600" cy="59639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70C0"/>
                </a:solidFill>
              </a:rPr>
              <a:t>SELECT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col.table_name</a:t>
            </a:r>
            <a:r>
              <a:rPr lang="en-US" sz="2000" dirty="0">
                <a:solidFill>
                  <a:srgbClr val="0070C0"/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  </a:t>
            </a:r>
            <a:r>
              <a:rPr lang="en-US" sz="2000" dirty="0" err="1">
                <a:solidFill>
                  <a:srgbClr val="0070C0"/>
                </a:solidFill>
              </a:rPr>
              <a:t>col.column_name</a:t>
            </a:r>
            <a:r>
              <a:rPr lang="en-US" sz="2000" dirty="0">
                <a:solidFill>
                  <a:srgbClr val="0070C0"/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  </a:t>
            </a:r>
            <a:r>
              <a:rPr lang="en-US" sz="2000" dirty="0" err="1">
                <a:solidFill>
                  <a:srgbClr val="0070C0"/>
                </a:solidFill>
              </a:rPr>
              <a:t>col.data_type</a:t>
            </a:r>
            <a:r>
              <a:rPr lang="en-US" sz="2000" dirty="0">
                <a:solidFill>
                  <a:srgbClr val="0070C0"/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  </a:t>
            </a:r>
            <a:r>
              <a:rPr lang="en-US" sz="2000" dirty="0" err="1">
                <a:solidFill>
                  <a:srgbClr val="0070C0"/>
                </a:solidFill>
              </a:rPr>
              <a:t>col.data_length</a:t>
            </a:r>
            <a:r>
              <a:rPr lang="en-US" sz="2000" dirty="0">
                <a:solidFill>
                  <a:srgbClr val="0070C0"/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  </a:t>
            </a:r>
            <a:r>
              <a:rPr lang="en-US" sz="2000" dirty="0" err="1">
                <a:solidFill>
                  <a:srgbClr val="0070C0"/>
                </a:solidFill>
              </a:rPr>
              <a:t>col.data_precision</a:t>
            </a:r>
            <a:r>
              <a:rPr lang="en-US" sz="2000" dirty="0">
                <a:solidFill>
                  <a:srgbClr val="0070C0"/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  </a:t>
            </a:r>
            <a:r>
              <a:rPr lang="en-US" sz="2000" dirty="0" err="1">
                <a:solidFill>
                  <a:srgbClr val="0070C0"/>
                </a:solidFill>
              </a:rPr>
              <a:t>col.data_scale</a:t>
            </a:r>
            <a:r>
              <a:rPr lang="en-US" sz="2000" dirty="0">
                <a:solidFill>
                  <a:srgbClr val="0070C0"/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  </a:t>
            </a:r>
            <a:r>
              <a:rPr lang="en-US" sz="2000" dirty="0" err="1">
                <a:solidFill>
                  <a:srgbClr val="0070C0"/>
                </a:solidFill>
              </a:rPr>
              <a:t>col.nullable</a:t>
            </a:r>
            <a:r>
              <a:rPr lang="en-US" sz="2000" dirty="0">
                <a:solidFill>
                  <a:srgbClr val="0070C0"/>
                </a:solidFill>
              </a:rPr>
              <a:t>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  </a:t>
            </a:r>
            <a:r>
              <a:rPr lang="en-US" sz="2000" dirty="0" err="1">
                <a:solidFill>
                  <a:srgbClr val="0070C0"/>
                </a:solidFill>
              </a:rPr>
              <a:t>com.comments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70C0"/>
                </a:solidFill>
              </a:rPr>
              <a:t>FROM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USER_TAB_COLUMNS col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70C0"/>
                </a:solidFill>
              </a:rPr>
              <a:t>LEFT JOIN </a:t>
            </a:r>
            <a:r>
              <a:rPr lang="en-US" sz="2000" dirty="0" err="1">
                <a:solidFill>
                  <a:srgbClr val="7030A0"/>
                </a:solidFill>
              </a:rPr>
              <a:t>user_col_comments</a:t>
            </a:r>
            <a:r>
              <a:rPr lang="en-US" sz="2000" dirty="0">
                <a:solidFill>
                  <a:srgbClr val="7030A0"/>
                </a:solidFill>
              </a:rPr>
              <a:t> com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70C0"/>
                </a:solidFill>
              </a:rPr>
              <a:t>ON</a:t>
            </a:r>
            <a:r>
              <a:rPr lang="en-US" sz="2000" dirty="0">
                <a:solidFill>
                  <a:srgbClr val="0070C0"/>
                </a:solidFill>
              </a:rPr>
              <a:t> (</a:t>
            </a:r>
            <a:r>
              <a:rPr lang="en-US" sz="2000" dirty="0" err="1">
                <a:solidFill>
                  <a:srgbClr val="0070C0"/>
                </a:solidFill>
              </a:rPr>
              <a:t>col.table_name</a:t>
            </a:r>
            <a:r>
              <a:rPr lang="en-US" sz="2000" dirty="0">
                <a:solidFill>
                  <a:srgbClr val="0070C0"/>
                </a:solidFill>
              </a:rPr>
              <a:t>  = </a:t>
            </a:r>
            <a:r>
              <a:rPr lang="en-US" sz="2000" dirty="0" err="1">
                <a:solidFill>
                  <a:srgbClr val="0070C0"/>
                </a:solidFill>
              </a:rPr>
              <a:t>com.table_name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70C0"/>
                </a:solidFill>
              </a:rPr>
              <a:t>AND </a:t>
            </a:r>
            <a:r>
              <a:rPr lang="en-US" sz="2000" dirty="0" err="1">
                <a:solidFill>
                  <a:srgbClr val="0070C0"/>
                </a:solidFill>
              </a:rPr>
              <a:t>col.column_name</a:t>
            </a:r>
            <a:r>
              <a:rPr lang="en-US" sz="2000" dirty="0">
                <a:solidFill>
                  <a:srgbClr val="0070C0"/>
                </a:solidFill>
              </a:rPr>
              <a:t> = </a:t>
            </a:r>
            <a:r>
              <a:rPr lang="en-US" sz="2000" dirty="0" err="1">
                <a:solidFill>
                  <a:srgbClr val="0070C0"/>
                </a:solidFill>
              </a:rPr>
              <a:t>com.column_name</a:t>
            </a:r>
            <a:r>
              <a:rPr lang="en-US" sz="2000" dirty="0">
                <a:solidFill>
                  <a:srgbClr val="0070C0"/>
                </a:solidFill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70C0"/>
                </a:solidFill>
              </a:rPr>
              <a:t>WHERE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dirty="0" err="1">
                <a:solidFill>
                  <a:srgbClr val="0070C0"/>
                </a:solidFill>
              </a:rPr>
              <a:t>col.table_name</a:t>
            </a:r>
            <a:r>
              <a:rPr lang="en-US" sz="2000" dirty="0">
                <a:solidFill>
                  <a:srgbClr val="0070C0"/>
                </a:solidFill>
              </a:rPr>
              <a:t> = 'EMPLOYEES'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0070C0"/>
                </a:solidFill>
              </a:rPr>
              <a:t>ORDER BY </a:t>
            </a:r>
            <a:r>
              <a:rPr lang="en-US" sz="2000" dirty="0" err="1">
                <a:solidFill>
                  <a:srgbClr val="0070C0"/>
                </a:solidFill>
              </a:rPr>
              <a:t>table_name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ru-RU" sz="2000" dirty="0">
                <a:solidFill>
                  <a:srgbClr val="0070C0"/>
                </a:solidFill>
              </a:rPr>
              <a:t>с</a:t>
            </a:r>
            <a:r>
              <a:rPr lang="en-US" sz="2000" dirty="0" err="1">
                <a:solidFill>
                  <a:srgbClr val="0070C0"/>
                </a:solidFill>
              </a:rPr>
              <a:t>olumn_name</a:t>
            </a:r>
            <a:r>
              <a:rPr lang="en-US" sz="2000" dirty="0">
                <a:solidFill>
                  <a:srgbClr val="0070C0"/>
                </a:solidFill>
              </a:rPr>
              <a:t>;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864352" y="2267712"/>
            <a:ext cx="3450336" cy="152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>
                <a:solidFill>
                  <a:srgbClr val="0070C0"/>
                </a:solidFill>
              </a:rPr>
              <a:t>Разберитесь с текстом, исправьте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ru-RU" sz="2000" dirty="0">
                <a:solidFill>
                  <a:srgbClr val="0070C0"/>
                </a:solidFill>
              </a:rPr>
              <a:t>и  исполните</a:t>
            </a:r>
          </a:p>
        </p:txBody>
      </p:sp>
    </p:spTree>
    <p:extLst>
      <p:ext uri="{BB962C8B-B14F-4D97-AF65-F5344CB8AC3E}">
        <p14:creationId xmlns:p14="http://schemas.microsoft.com/office/powerpoint/2010/main" val="1060394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185878" y="1168433"/>
            <a:ext cx="75504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Использование пакета </a:t>
            </a:r>
            <a:r>
              <a:rPr lang="en-US" sz="3200" b="1" dirty="0">
                <a:solidFill>
                  <a:srgbClr val="C00000"/>
                </a:solidFill>
              </a:rPr>
              <a:t>DBMS_METADATA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703305" y="2330081"/>
            <a:ext cx="10515600" cy="374855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0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2000" dirty="0" smtClean="0">
                <a:solidFill>
                  <a:srgbClr val="0070C0"/>
                </a:solidFill>
              </a:rPr>
              <a:t>Одна </a:t>
            </a:r>
            <a:r>
              <a:rPr lang="ru-RU" sz="2000" dirty="0">
                <a:solidFill>
                  <a:srgbClr val="0070C0"/>
                </a:solidFill>
              </a:rPr>
              <a:t>из функций пакета это </a:t>
            </a:r>
            <a:r>
              <a:rPr lang="en-US" sz="2000" b="1" dirty="0">
                <a:solidFill>
                  <a:srgbClr val="0070C0"/>
                </a:solidFill>
              </a:rPr>
              <a:t>GET_DDL:</a:t>
            </a:r>
          </a:p>
          <a:p>
            <a:pPr marL="0" indent="360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C00000"/>
                </a:solidFill>
              </a:rPr>
              <a:t>SELECT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dbms_metadata.get_ddl(‘</a:t>
            </a:r>
            <a:r>
              <a:rPr lang="ru-RU" sz="2000" dirty="0">
                <a:solidFill>
                  <a:srgbClr val="7030A0"/>
                </a:solidFill>
              </a:rPr>
              <a:t>ТИП_ОБЪЕКТА</a:t>
            </a:r>
            <a:r>
              <a:rPr lang="en-US" sz="2000" dirty="0">
                <a:solidFill>
                  <a:srgbClr val="7030A0"/>
                </a:solidFill>
              </a:rPr>
              <a:t>’,</a:t>
            </a:r>
            <a:r>
              <a:rPr lang="ru-RU" sz="2000" dirty="0">
                <a:solidFill>
                  <a:srgbClr val="7030A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‘</a:t>
            </a:r>
            <a:r>
              <a:rPr lang="ru-RU" sz="2000" dirty="0">
                <a:solidFill>
                  <a:srgbClr val="7030A0"/>
                </a:solidFill>
              </a:rPr>
              <a:t>ИМЯ_ОБЪЕКТА</a:t>
            </a:r>
            <a:r>
              <a:rPr lang="en-US" sz="2000" dirty="0">
                <a:solidFill>
                  <a:srgbClr val="7030A0"/>
                </a:solidFill>
              </a:rPr>
              <a:t>’, ‘</a:t>
            </a:r>
            <a:r>
              <a:rPr lang="ru-RU" sz="2000" dirty="0">
                <a:solidFill>
                  <a:srgbClr val="7030A0"/>
                </a:solidFill>
              </a:rPr>
              <a:t>СХЕМА</a:t>
            </a:r>
            <a:r>
              <a:rPr lang="en-US" sz="2000" dirty="0">
                <a:solidFill>
                  <a:srgbClr val="7030A0"/>
                </a:solidFill>
              </a:rPr>
              <a:t>’)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FROM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dual</a:t>
            </a:r>
            <a:r>
              <a:rPr lang="en-US" sz="2000" dirty="0">
                <a:solidFill>
                  <a:srgbClr val="0070C0"/>
                </a:solidFill>
              </a:rPr>
              <a:t>.</a:t>
            </a:r>
            <a:endParaRPr lang="ru-RU" sz="2000" dirty="0">
              <a:solidFill>
                <a:srgbClr val="0070C0"/>
              </a:solidFill>
            </a:endParaRPr>
          </a:p>
          <a:p>
            <a:pPr marL="0" indent="360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000" dirty="0" smtClean="0">
              <a:solidFill>
                <a:srgbClr val="0070C0"/>
              </a:solidFill>
            </a:endParaRPr>
          </a:p>
          <a:p>
            <a:pPr marL="0" indent="360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2000" dirty="0" smtClean="0">
                <a:solidFill>
                  <a:srgbClr val="0070C0"/>
                </a:solidFill>
              </a:rPr>
              <a:t>Доступные </a:t>
            </a:r>
            <a:r>
              <a:rPr lang="ru-RU" sz="2000" dirty="0">
                <a:solidFill>
                  <a:srgbClr val="0070C0"/>
                </a:solidFill>
              </a:rPr>
              <a:t>типы объектов - </a:t>
            </a:r>
            <a:r>
              <a:rPr lang="en-US" sz="2000" b="1" dirty="0">
                <a:solidFill>
                  <a:srgbClr val="0070C0"/>
                </a:solidFill>
              </a:rPr>
              <a:t>PROCEDURE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b="1" dirty="0">
                <a:solidFill>
                  <a:srgbClr val="0070C0"/>
                </a:solidFill>
              </a:rPr>
              <a:t>TABLE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b="1" dirty="0">
                <a:solidFill>
                  <a:srgbClr val="0070C0"/>
                </a:solidFill>
              </a:rPr>
              <a:t>CONSTRAINT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b="1" dirty="0">
                <a:solidFill>
                  <a:srgbClr val="0070C0"/>
                </a:solidFill>
              </a:rPr>
              <a:t>INDEX</a:t>
            </a:r>
            <a:r>
              <a:rPr lang="en-US" sz="2000" dirty="0">
                <a:solidFill>
                  <a:srgbClr val="0070C0"/>
                </a:solidFill>
              </a:rPr>
              <a:t>, </a:t>
            </a:r>
            <a:r>
              <a:rPr lang="en-US" sz="2000" b="1" dirty="0">
                <a:solidFill>
                  <a:srgbClr val="0070C0"/>
                </a:solidFill>
              </a:rPr>
              <a:t>PACKAGE</a:t>
            </a:r>
            <a:r>
              <a:rPr lang="ru-RU" sz="2000" dirty="0">
                <a:solidFill>
                  <a:srgbClr val="0070C0"/>
                </a:solidFill>
              </a:rPr>
              <a:t>, </a:t>
            </a:r>
            <a:r>
              <a:rPr lang="en-US" sz="2000" b="1" dirty="0">
                <a:solidFill>
                  <a:srgbClr val="0070C0"/>
                </a:solidFill>
              </a:rPr>
              <a:t>TRIGGER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ru-RU" sz="2000" dirty="0">
                <a:solidFill>
                  <a:srgbClr val="0070C0"/>
                </a:solidFill>
              </a:rPr>
              <a:t>и т.д.</a:t>
            </a:r>
          </a:p>
          <a:p>
            <a:pPr marL="0" indent="360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en-US" sz="2000" dirty="0" smtClean="0">
              <a:solidFill>
                <a:srgbClr val="0070C0"/>
              </a:solidFill>
            </a:endParaRPr>
          </a:p>
          <a:p>
            <a:pPr marL="0" indent="360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2000" dirty="0" smtClean="0">
                <a:solidFill>
                  <a:srgbClr val="0070C0"/>
                </a:solidFill>
              </a:rPr>
              <a:t>При </a:t>
            </a:r>
            <a:r>
              <a:rPr lang="ru-RU" sz="2000" dirty="0">
                <a:solidFill>
                  <a:srgbClr val="0070C0"/>
                </a:solidFill>
              </a:rPr>
              <a:t>работе со своей схемой пользователь может не указывать третий </a:t>
            </a:r>
            <a:r>
              <a:rPr lang="ru-RU" sz="2000" dirty="0" smtClean="0">
                <a:solidFill>
                  <a:srgbClr val="0070C0"/>
                </a:solidFill>
              </a:rPr>
              <a:t>параметр.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ru-RU" sz="2000" dirty="0" smtClean="0">
                <a:solidFill>
                  <a:srgbClr val="0070C0"/>
                </a:solidFill>
              </a:rPr>
              <a:t>Подробности </a:t>
            </a:r>
            <a:r>
              <a:rPr lang="ru-RU" sz="2000" dirty="0">
                <a:solidFill>
                  <a:srgbClr val="0070C0"/>
                </a:solidFill>
              </a:rPr>
              <a:t>по пакету </a:t>
            </a:r>
            <a:r>
              <a:rPr lang="en-US" sz="2000" b="1" dirty="0">
                <a:solidFill>
                  <a:srgbClr val="0070C0"/>
                </a:solidFill>
                <a:ea typeface="+mj-ea"/>
                <a:cs typeface="+mj-cs"/>
              </a:rPr>
              <a:t>DBMS_METADATA</a:t>
            </a:r>
            <a:r>
              <a:rPr lang="ru-RU" sz="2000" b="1" dirty="0">
                <a:solidFill>
                  <a:srgbClr val="0070C0"/>
                </a:solidFill>
                <a:ea typeface="+mj-ea"/>
                <a:cs typeface="+mj-cs"/>
              </a:rPr>
              <a:t> </a:t>
            </a:r>
            <a:r>
              <a:rPr lang="ru-RU" sz="2000" dirty="0">
                <a:solidFill>
                  <a:srgbClr val="0070C0"/>
                </a:solidFill>
                <a:ea typeface="+mj-ea"/>
                <a:cs typeface="+mj-cs"/>
              </a:rPr>
              <a:t>вы найдете </a:t>
            </a:r>
            <a:r>
              <a:rPr lang="ru-RU" sz="2000" dirty="0">
                <a:solidFill>
                  <a:srgbClr val="0070C0"/>
                </a:solidFill>
              </a:rPr>
              <a:t>в отдельной презентации.</a:t>
            </a:r>
            <a:endParaRPr lang="en-US" sz="2000" dirty="0">
              <a:solidFill>
                <a:srgbClr val="0070C0"/>
              </a:solidFill>
            </a:endParaRPr>
          </a:p>
          <a:p>
            <a:pPr marL="0" indent="360000" algn="just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0576279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680841" y="26441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Параметры инициализации 1/2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31098" y="1045539"/>
            <a:ext cx="10515600" cy="17272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Aft>
                <a:spcPts val="800"/>
              </a:spcAft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2000" dirty="0">
                <a:solidFill>
                  <a:srgbClr val="7030A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substr(name,1,30),substr(value,1,30)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v$parameter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isdefault='FALSE';</a:t>
            </a:r>
            <a:b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v$version;</a:t>
            </a:r>
            <a:b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v$sga;</a:t>
            </a:r>
            <a:b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* </a:t>
            </a:r>
            <a:r>
              <a:rPr lang="en-US" sz="2000" b="1" dirty="0">
                <a:solidFill>
                  <a:srgbClr val="7030A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v$sgastat;</a:t>
            </a:r>
            <a:endParaRPr lang="ru-RU" sz="20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</p:txBody>
      </p:sp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2300" y="1709211"/>
            <a:ext cx="8442315" cy="4863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1435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46410" y="35914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Параметры инициализации 2/2</a:t>
            </a:r>
            <a:endParaRPr lang="ru-RU" sz="3200" b="1" dirty="0">
              <a:solidFill>
                <a:srgbClr val="C0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85" y="1066525"/>
            <a:ext cx="8561116" cy="579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57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383250" y="295537"/>
            <a:ext cx="4497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История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ru-RU" sz="3200" b="1" dirty="0" smtClean="0">
                <a:solidFill>
                  <a:srgbClr val="C00000"/>
                </a:solidFill>
              </a:rPr>
              <a:t>- </a:t>
            </a:r>
            <a:r>
              <a:rPr lang="ru-RU" sz="3200" b="1" dirty="0">
                <a:solidFill>
                  <a:srgbClr val="C00000"/>
                </a:solidFill>
              </a:rPr>
              <a:t>продолжение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74132" y="1214437"/>
            <a:ext cx="10515600" cy="56435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</a:rPr>
              <a:t>2001 год </a:t>
            </a:r>
            <a:r>
              <a:rPr lang="ru-RU" sz="2000" dirty="0">
                <a:solidFill>
                  <a:srgbClr val="0070C0"/>
                </a:solidFill>
              </a:rPr>
              <a:t>–</a:t>
            </a: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версия 9</a:t>
            </a:r>
            <a:r>
              <a:rPr lang="en-US" sz="2000" dirty="0" err="1">
                <a:solidFill>
                  <a:srgbClr val="0070C0"/>
                </a:solidFill>
                <a:latin typeface="Arial" panose="020B0604020202020204" pitchFamily="34" charset="0"/>
              </a:rPr>
              <a:t>i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 Release 1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, поддерживающая средства прямой обработки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XML-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документов, хранящихся в базе данных, технологии 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Real Application Clusters,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как замена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Oracle Parallel Server (OPS)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,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механизм создания </a:t>
            </a:r>
            <a:r>
              <a:rPr lang="ru-RU" sz="2000" dirty="0" err="1">
                <a:solidFill>
                  <a:srgbClr val="0070C0"/>
                </a:solidFill>
                <a:latin typeface="Arial" panose="020B0604020202020204" pitchFamily="34" charset="0"/>
              </a:rPr>
              <a:t>репликаций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Oracle Streams,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встроенная поддержка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 OLAP Data Mining,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переименование столбцов и ограничений целостности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</a:rPr>
              <a:t>2004 </a:t>
            </a:r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</a:rPr>
              <a:t>год </a:t>
            </a:r>
            <a:r>
              <a:rPr lang="ru-RU" sz="2000" dirty="0" smtClean="0">
                <a:solidFill>
                  <a:srgbClr val="0070C0"/>
                </a:solidFill>
              </a:rPr>
              <a:t>– </a:t>
            </a: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версия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10g </a:t>
            </a:r>
            <a:r>
              <a:rPr lang="ru-RU" sz="2000" dirty="0" err="1">
                <a:solidFill>
                  <a:srgbClr val="0070C0"/>
                </a:solidFill>
                <a:latin typeface="Arial" panose="020B0604020202020204" pitchFamily="34" charset="0"/>
              </a:rPr>
              <a:t>Release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 1; «</a:t>
            </a:r>
            <a:r>
              <a:rPr lang="ru-RU" sz="2000" i="1" dirty="0">
                <a:solidFill>
                  <a:srgbClr val="0070C0"/>
                </a:solidFill>
                <a:latin typeface="Arial" panose="020B0604020202020204" pitchFamily="34" charset="0"/>
              </a:rPr>
              <a:t>g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» в названии обозначает «</a:t>
            </a:r>
            <a:r>
              <a:rPr lang="ru-RU" sz="2000" dirty="0" err="1">
                <a:solidFill>
                  <a:srgbClr val="0070C0"/>
                </a:solidFill>
                <a:latin typeface="Arial" panose="020B0604020202020204" pitchFamily="34" charset="0"/>
              </a:rPr>
              <a:t>grid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» («сеть»), обозначая поддержку </a:t>
            </a:r>
            <a:r>
              <a:rPr lang="ru-RU" sz="2000" dirty="0" err="1">
                <a:solidFill>
                  <a:srgbClr val="0070C0"/>
                </a:solidFill>
                <a:latin typeface="Arial" panose="020B0604020202020204" pitchFamily="34" charset="0"/>
              </a:rPr>
              <a:t>грид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-вычислений.</a:t>
            </a:r>
          </a:p>
          <a:p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</a:rPr>
              <a:t>2007 год </a:t>
            </a:r>
            <a:r>
              <a:rPr lang="ru-RU" sz="2000" dirty="0">
                <a:solidFill>
                  <a:srgbClr val="0070C0"/>
                </a:solidFill>
              </a:rPr>
              <a:t>–</a:t>
            </a: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версия 11g </a:t>
            </a:r>
            <a:r>
              <a:rPr lang="ru-RU" sz="2000" dirty="0" err="1">
                <a:solidFill>
                  <a:srgbClr val="0070C0"/>
                </a:solidFill>
                <a:latin typeface="Arial" panose="020B0604020202020204" pitchFamily="34" charset="0"/>
              </a:rPr>
              <a:t>Release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 1.</a:t>
            </a:r>
          </a:p>
          <a:p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</a:rPr>
              <a:t>2009 год </a:t>
            </a:r>
            <a:r>
              <a:rPr lang="ru-RU" sz="2000" dirty="0">
                <a:solidFill>
                  <a:srgbClr val="0070C0"/>
                </a:solidFill>
              </a:rPr>
              <a:t>–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 версия 11g </a:t>
            </a:r>
            <a:r>
              <a:rPr lang="ru-RU" sz="2000" dirty="0" err="1">
                <a:solidFill>
                  <a:srgbClr val="0070C0"/>
                </a:solidFill>
                <a:latin typeface="Arial" panose="020B0604020202020204" pitchFamily="34" charset="0"/>
              </a:rPr>
              <a:t>Release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 2, в которой введена новая для </a:t>
            </a:r>
            <a:r>
              <a:rPr lang="ru-RU" sz="2000" dirty="0" err="1">
                <a:solidFill>
                  <a:srgbClr val="0070C0"/>
                </a:solidFill>
                <a:latin typeface="Arial" panose="020B0604020202020204" pitchFamily="34" charset="0"/>
              </a:rPr>
              <a:t>Oracle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 возможность «горячего», без остановки сервера, внесения изменений в метаданные и бизнес-логику на PL/SQL. Это сделано с помощью механизма одновременной поддержки нескольких версий схемы и логики, именуемых </a:t>
            </a:r>
            <a:r>
              <a:rPr lang="ru-RU" sz="2000" i="1" dirty="0" err="1">
                <a:solidFill>
                  <a:srgbClr val="0070C0"/>
                </a:solidFill>
                <a:latin typeface="Arial" panose="020B0604020202020204" pitchFamily="34" charset="0"/>
              </a:rPr>
              <a:t>editions</a:t>
            </a:r>
            <a:r>
              <a:rPr lang="ru-RU" sz="2000" i="1" dirty="0">
                <a:solidFill>
                  <a:srgbClr val="0070C0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ru-RU" sz="2000" b="1" dirty="0">
                <a:solidFill>
                  <a:srgbClr val="C00000"/>
                </a:solidFill>
                <a:latin typeface="Arial" panose="020B0604020202020204" pitchFamily="34" charset="0"/>
              </a:rPr>
              <a:t>2013 год </a:t>
            </a:r>
            <a:r>
              <a:rPr lang="ru-RU" sz="2000" dirty="0">
                <a:solidFill>
                  <a:srgbClr val="0070C0"/>
                </a:solidFill>
              </a:rPr>
              <a:t>–</a:t>
            </a:r>
            <a:r>
              <a:rPr lang="ru-RU" sz="2000" dirty="0" smtClean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версия 12c с поддержкой подключаемых баз данных (</a:t>
            </a:r>
            <a:r>
              <a:rPr lang="ru-RU" sz="2000" i="1" dirty="0" err="1">
                <a:solidFill>
                  <a:srgbClr val="0070C0"/>
                </a:solidFill>
                <a:latin typeface="Arial" panose="020B0604020202020204" pitchFamily="34" charset="0"/>
              </a:rPr>
              <a:t>pluggable</a:t>
            </a:r>
            <a:r>
              <a:rPr lang="ru-RU" sz="2000" i="1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ru-RU" sz="2000" i="1" dirty="0" err="1">
                <a:solidFill>
                  <a:srgbClr val="0070C0"/>
                </a:solidFill>
                <a:latin typeface="Arial" panose="020B0604020202020204" pitchFamily="34" charset="0"/>
              </a:rPr>
              <a:t>database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), обеспечивающая свойства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multitenancy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(</a:t>
            </a:r>
            <a:r>
              <a:rPr lang="ru-RU" sz="2000" dirty="0" err="1">
                <a:solidFill>
                  <a:srgbClr val="0070C0"/>
                </a:solidFill>
                <a:latin typeface="Arial" panose="020B0604020202020204" pitchFamily="34" charset="0"/>
              </a:rPr>
              <a:t>мультиарендности</a:t>
            </a:r>
            <a:r>
              <a:rPr lang="en-US" sz="2000" dirty="0">
                <a:solidFill>
                  <a:srgbClr val="0070C0"/>
                </a:solidFill>
                <a:latin typeface="Arial" panose="020B0604020202020204" pitchFamily="34" charset="0"/>
              </a:rPr>
              <a:t>)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, когда один</a:t>
            </a:r>
            <a:r>
              <a:rPr lang="ru-RU" sz="2000" dirty="0">
                <a:solidFill>
                  <a:srgbClr val="0070C0"/>
                </a:solidFill>
              </a:rPr>
              <a:t> экземпляр приложения, запущенного на сервере, обслуживает множество организаций-клиентов («арендаторов»). Су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ффикс «c» в названии обозначает </a:t>
            </a:r>
            <a:r>
              <a:rPr lang="ru-RU" sz="2000" i="1" dirty="0" err="1">
                <a:solidFill>
                  <a:srgbClr val="0070C0"/>
                </a:solidFill>
                <a:latin typeface="Arial" panose="020B0604020202020204" pitchFamily="34" charset="0"/>
              </a:rPr>
              <a:t>cloud</a:t>
            </a:r>
            <a:r>
              <a:rPr lang="ru-RU" sz="2000" dirty="0">
                <a:solidFill>
                  <a:srgbClr val="0070C0"/>
                </a:solidFill>
                <a:latin typeface="Arial" panose="020B0604020202020204" pitchFamily="34" charset="0"/>
              </a:rPr>
              <a:t> (облако).</a:t>
            </a:r>
          </a:p>
          <a:p>
            <a:r>
              <a:rPr lang="ru-RU" sz="2000" b="1" dirty="0">
                <a:solidFill>
                  <a:srgbClr val="C00000"/>
                </a:solidFill>
              </a:rPr>
              <a:t>2018 год </a:t>
            </a:r>
            <a:r>
              <a:rPr lang="ru-RU" sz="2000" dirty="0">
                <a:solidFill>
                  <a:srgbClr val="0070C0"/>
                </a:solidFill>
              </a:rPr>
              <a:t>– версия 18, она же 12.2.</a:t>
            </a: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37820013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16537" y="0"/>
            <a:ext cx="93444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  <a:latin typeface="Arial" panose="020B0604020202020204" pitchFamily="34" charset="0"/>
              </a:rPr>
              <a:t>Свободное место в табличных пространствах</a:t>
            </a:r>
            <a:endParaRPr lang="ru-RU" sz="3200" b="1" dirty="0">
              <a:solidFill>
                <a:srgbClr val="C00000"/>
              </a:solidFill>
            </a:endParaRPr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55" y="1113602"/>
            <a:ext cx="10596889" cy="549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4415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86254" y="1780740"/>
            <a:ext cx="901949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</a:rPr>
              <a:t>SELECT</a:t>
            </a:r>
            <a:r>
              <a:rPr lang="en-US" sz="2000" dirty="0">
                <a:solidFill>
                  <a:srgbClr val="0070C0"/>
                </a:solidFill>
              </a:rPr>
              <a:t>  free.tablespace_name TABLESPACE,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    ROUND(files.bytes / 1073741824, 2) gb_total,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    ROUND((files.bytes - free.bytes)  / 1073741824, 2) gb_used,     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    ROUND(free.bytes  / files.bytes * 100) || '%' "%FREE" 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</a:rPr>
              <a:t>FROM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  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    </a:t>
            </a:r>
            <a:r>
              <a:rPr lang="en-US" sz="2000" dirty="0">
                <a:solidFill>
                  <a:srgbClr val="7030A0"/>
                </a:solidFill>
              </a:rPr>
              <a:t>SELECT</a:t>
            </a:r>
            <a:r>
              <a:rPr lang="en-US" sz="2000" dirty="0">
                <a:solidFill>
                  <a:srgbClr val="0070C0"/>
                </a:solidFill>
              </a:rPr>
              <a:t> tablespace_name, SUM(bytes) bytes </a:t>
            </a:r>
            <a:r>
              <a:rPr lang="en-US" sz="2000" dirty="0">
                <a:solidFill>
                  <a:srgbClr val="7030A0"/>
                </a:solidFill>
              </a:rPr>
              <a:t>FROM</a:t>
            </a:r>
            <a:r>
              <a:rPr lang="en-US" sz="2000" dirty="0">
                <a:solidFill>
                  <a:srgbClr val="0070C0"/>
                </a:solidFill>
              </a:rPr>
              <a:t> dba_free_space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    </a:t>
            </a:r>
            <a:r>
              <a:rPr lang="en-US" sz="2000" dirty="0">
                <a:solidFill>
                  <a:srgbClr val="7030A0"/>
                </a:solidFill>
              </a:rPr>
              <a:t>GROUP BY </a:t>
            </a:r>
            <a:r>
              <a:rPr lang="en-US" sz="2000" dirty="0">
                <a:solidFill>
                  <a:srgbClr val="0070C0"/>
                </a:solidFill>
              </a:rPr>
              <a:t>tablespace_name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  ) free,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  (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    </a:t>
            </a:r>
            <a:r>
              <a:rPr lang="en-US" sz="2000" dirty="0">
                <a:solidFill>
                  <a:srgbClr val="7030A0"/>
                </a:solidFill>
              </a:rPr>
              <a:t>SELECT</a:t>
            </a:r>
            <a:r>
              <a:rPr lang="en-US" sz="2000" dirty="0">
                <a:solidFill>
                  <a:srgbClr val="0070C0"/>
                </a:solidFill>
              </a:rPr>
              <a:t> tablespace_name, SUM(bytes) bytes </a:t>
            </a:r>
            <a:r>
              <a:rPr lang="en-US" sz="2000" dirty="0">
                <a:solidFill>
                  <a:srgbClr val="7030A0"/>
                </a:solidFill>
              </a:rPr>
              <a:t>FROM</a:t>
            </a:r>
            <a:r>
              <a:rPr lang="en-US" sz="2000" dirty="0">
                <a:solidFill>
                  <a:srgbClr val="0070C0"/>
                </a:solidFill>
              </a:rPr>
              <a:t> dba_data_files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    </a:t>
            </a:r>
            <a:r>
              <a:rPr lang="en-US" sz="2000" dirty="0">
                <a:solidFill>
                  <a:srgbClr val="7030A0"/>
                </a:solidFill>
              </a:rPr>
              <a:t>GROUP BY</a:t>
            </a:r>
            <a:r>
              <a:rPr lang="en-US" sz="2000" dirty="0">
                <a:solidFill>
                  <a:srgbClr val="0070C0"/>
                </a:solidFill>
              </a:rPr>
              <a:t> tablespace_name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  ) files</a:t>
            </a:r>
          </a:p>
          <a:p>
            <a:pPr marL="0" indent="0">
              <a:buNone/>
            </a:pPr>
            <a:r>
              <a:rPr lang="en-US" sz="2000" b="1" dirty="0">
                <a:solidFill>
                  <a:srgbClr val="7030A0"/>
                </a:solidFill>
              </a:rPr>
              <a:t>WHERE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  free.tablespace_name = files.tablespace_name;</a:t>
            </a:r>
            <a:endParaRPr lang="ru-RU" sz="2000" dirty="0">
              <a:solidFill>
                <a:srgbClr val="0070C0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88806" y="466334"/>
            <a:ext cx="70698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  <a:latin typeface="Arial" panose="020B0604020202020204" pitchFamily="34" charset="0"/>
              </a:rPr>
              <a:t>Скрипт для предыдущего слайда</a:t>
            </a:r>
            <a:endParaRPr lang="ru-RU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198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35877" y="55534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Запуск и останов экземпляра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784843" y="1254006"/>
            <a:ext cx="10515600" cy="92706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</a:rPr>
              <a:t>Если службы не запущены автоматически, их можно поднять вручную. Для этого в </a:t>
            </a:r>
            <a:r>
              <a:rPr lang="en-US" sz="2000" dirty="0">
                <a:solidFill>
                  <a:srgbClr val="0070C0"/>
                </a:solidFill>
              </a:rPr>
              <a:t>Start (</a:t>
            </a:r>
            <a:r>
              <a:rPr lang="ru-RU" sz="2000" dirty="0">
                <a:solidFill>
                  <a:srgbClr val="0070C0"/>
                </a:solidFill>
              </a:rPr>
              <a:t>Пуск</a:t>
            </a:r>
            <a:r>
              <a:rPr lang="en-US" sz="2000" dirty="0">
                <a:solidFill>
                  <a:srgbClr val="0070C0"/>
                </a:solidFill>
              </a:rPr>
              <a:t>) </a:t>
            </a:r>
            <a:r>
              <a:rPr lang="ru-RU" sz="2000" dirty="0">
                <a:solidFill>
                  <a:srgbClr val="0070C0"/>
                </a:solidFill>
              </a:rPr>
              <a:t>заходим в каталог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“</a:t>
            </a:r>
            <a:r>
              <a:rPr lang="ru-RU" sz="2000" b="1" dirty="0">
                <a:solidFill>
                  <a:srgbClr val="C00000"/>
                </a:solidFill>
              </a:rPr>
              <a:t>Панель управления</a:t>
            </a:r>
            <a:r>
              <a:rPr lang="en-US" sz="2000" b="1" dirty="0">
                <a:solidFill>
                  <a:srgbClr val="C00000"/>
                </a:solidFill>
              </a:rPr>
              <a:t>”→</a:t>
            </a:r>
            <a:r>
              <a:rPr lang="ru-RU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“</a:t>
            </a:r>
            <a:r>
              <a:rPr lang="ru-RU" sz="2000" b="1" dirty="0">
                <a:solidFill>
                  <a:srgbClr val="C00000"/>
                </a:solidFill>
              </a:rPr>
              <a:t>Администрирование</a:t>
            </a:r>
            <a:r>
              <a:rPr lang="en-US" sz="2000" b="1" dirty="0">
                <a:solidFill>
                  <a:srgbClr val="C00000"/>
                </a:solidFill>
              </a:rPr>
              <a:t>” →“</a:t>
            </a:r>
            <a:r>
              <a:rPr lang="ru-RU" sz="2000" b="1" dirty="0">
                <a:solidFill>
                  <a:srgbClr val="C00000"/>
                </a:solidFill>
              </a:rPr>
              <a:t>Службы</a:t>
            </a:r>
            <a:r>
              <a:rPr lang="en-US" sz="2000" b="1" dirty="0">
                <a:solidFill>
                  <a:srgbClr val="C00000"/>
                </a:solidFill>
              </a:rPr>
              <a:t>”</a:t>
            </a:r>
            <a:r>
              <a:rPr lang="ru-RU" sz="2000" b="1" dirty="0">
                <a:solidFill>
                  <a:srgbClr val="C00000"/>
                </a:solidFill>
              </a:rPr>
              <a:t> </a:t>
            </a:r>
            <a:r>
              <a:rPr lang="ru-RU" sz="2000" dirty="0">
                <a:solidFill>
                  <a:srgbClr val="0070C0"/>
                </a:solidFill>
              </a:rPr>
              <a:t>и запускаем все пять служб с именами </a:t>
            </a:r>
            <a:r>
              <a:rPr lang="en-US" sz="2000" b="1" dirty="0">
                <a:solidFill>
                  <a:srgbClr val="C00000"/>
                </a:solidFill>
              </a:rPr>
              <a:t>“Oracle…..”</a:t>
            </a:r>
            <a:endParaRPr lang="ru-RU" sz="2000" b="1" dirty="0">
              <a:solidFill>
                <a:srgbClr val="C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486" y="2181069"/>
            <a:ext cx="10462243" cy="3388660"/>
          </a:xfrm>
          <a:prstGeom prst="rect">
            <a:avLst/>
          </a:prstGeom>
        </p:spPr>
      </p:pic>
      <p:sp>
        <p:nvSpPr>
          <p:cNvPr id="6" name="Объект 2"/>
          <p:cNvSpPr txBox="1">
            <a:spLocks/>
          </p:cNvSpPr>
          <p:nvPr/>
        </p:nvSpPr>
        <p:spPr>
          <a:xfrm>
            <a:off x="678129" y="5841781"/>
            <a:ext cx="10515600" cy="729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2000" dirty="0">
                <a:solidFill>
                  <a:srgbClr val="0070C0"/>
                </a:solidFill>
              </a:rPr>
              <a:t>База всегда находится в одном из </a:t>
            </a:r>
            <a:r>
              <a:rPr lang="ru-RU" sz="2000" dirty="0">
                <a:solidFill>
                  <a:srgbClr val="7030A0"/>
                </a:solidFill>
              </a:rPr>
              <a:t>четырёх состояний</a:t>
            </a:r>
            <a:r>
              <a:rPr lang="ru-RU" sz="2000" dirty="0">
                <a:solidFill>
                  <a:srgbClr val="0070C0"/>
                </a:solidFill>
              </a:rPr>
              <a:t>: </a:t>
            </a:r>
            <a:r>
              <a:rPr lang="en-US" sz="2000" b="1" dirty="0">
                <a:solidFill>
                  <a:srgbClr val="C00000"/>
                </a:solidFill>
              </a:rPr>
              <a:t>SHUTDOWN</a:t>
            </a:r>
            <a:r>
              <a:rPr lang="ru-RU" sz="2000" b="1" dirty="0">
                <a:solidFill>
                  <a:srgbClr val="C00000"/>
                </a:solidFill>
              </a:rPr>
              <a:t>, </a:t>
            </a:r>
            <a:r>
              <a:rPr lang="en-US" sz="2000" b="1" dirty="0">
                <a:solidFill>
                  <a:srgbClr val="C00000"/>
                </a:solidFill>
              </a:rPr>
              <a:t>NOMOUNT</a:t>
            </a:r>
            <a:r>
              <a:rPr lang="ru-RU" sz="2000" b="1" dirty="0">
                <a:solidFill>
                  <a:srgbClr val="C00000"/>
                </a:solidFill>
              </a:rPr>
              <a:t>, </a:t>
            </a:r>
            <a:r>
              <a:rPr lang="en-US" sz="2000" b="1" dirty="0">
                <a:solidFill>
                  <a:srgbClr val="C00000"/>
                </a:solidFill>
              </a:rPr>
              <a:t>MOUNT</a:t>
            </a:r>
            <a:r>
              <a:rPr lang="ru-RU" sz="2000" b="1" dirty="0">
                <a:solidFill>
                  <a:srgbClr val="C00000"/>
                </a:solidFill>
              </a:rPr>
              <a:t>, </a:t>
            </a:r>
            <a:r>
              <a:rPr lang="en-US" sz="2000" b="1" dirty="0">
                <a:solidFill>
                  <a:srgbClr val="C00000"/>
                </a:solidFill>
              </a:rPr>
              <a:t>OPEN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55090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58073" y="9205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Четыре состояния базы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208842" y="968675"/>
            <a:ext cx="10724447" cy="58893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0000" algn="just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-RU" sz="2000" dirty="0" smtClean="0">
                <a:solidFill>
                  <a:srgbClr val="0070C0"/>
                </a:solidFill>
              </a:rPr>
              <a:t>В </a:t>
            </a:r>
            <a:r>
              <a:rPr lang="ru-RU" sz="2000" dirty="0">
                <a:solidFill>
                  <a:srgbClr val="0070C0"/>
                </a:solidFill>
              </a:rPr>
              <a:t>любой момент времени база данных может быть в </a:t>
            </a:r>
            <a:r>
              <a:rPr lang="ru-RU" sz="2000" b="1" dirty="0">
                <a:solidFill>
                  <a:srgbClr val="7030A0"/>
                </a:solidFill>
              </a:rPr>
              <a:t>одном из следующих состояний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ru-RU" sz="2000" b="1" dirty="0">
                <a:solidFill>
                  <a:srgbClr val="C00000"/>
                </a:solidFill>
              </a:rPr>
              <a:t>SHUTDOWN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ru-RU" sz="2000" b="1" dirty="0">
                <a:solidFill>
                  <a:srgbClr val="C00000"/>
                </a:solidFill>
              </a:rPr>
              <a:t>NOMOUNT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ru-RU" sz="2000" b="1" dirty="0">
                <a:solidFill>
                  <a:srgbClr val="C00000"/>
                </a:solidFill>
              </a:rPr>
              <a:t>MOUNT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</a:pPr>
            <a:r>
              <a:rPr lang="ru-RU" sz="2000" b="1" dirty="0">
                <a:solidFill>
                  <a:srgbClr val="C00000"/>
                </a:solidFill>
              </a:rPr>
              <a:t>OPEN</a:t>
            </a:r>
          </a:p>
          <a:p>
            <a:pPr marL="0" indent="360000" algn="just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-RU" sz="2000" dirty="0" smtClean="0">
                <a:solidFill>
                  <a:srgbClr val="0070C0"/>
                </a:solidFill>
              </a:rPr>
              <a:t>Когда </a:t>
            </a:r>
            <a:r>
              <a:rPr lang="ru-RU" sz="2000" dirty="0">
                <a:solidFill>
                  <a:srgbClr val="0070C0"/>
                </a:solidFill>
              </a:rPr>
              <a:t>база данных остановлена (</a:t>
            </a:r>
            <a:r>
              <a:rPr lang="ru-RU" sz="2000" b="1" dirty="0">
                <a:solidFill>
                  <a:srgbClr val="C00000"/>
                </a:solidFill>
              </a:rPr>
              <a:t>SHUTDOWN</a:t>
            </a:r>
            <a:r>
              <a:rPr lang="ru-RU" sz="2000" dirty="0">
                <a:solidFill>
                  <a:srgbClr val="0070C0"/>
                </a:solidFill>
              </a:rPr>
              <a:t>) все файлы закрыты и экземпляр не существует.</a:t>
            </a:r>
          </a:p>
          <a:p>
            <a:pPr marL="0" indent="360000" algn="just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-RU" sz="2000" dirty="0" smtClean="0">
                <a:solidFill>
                  <a:srgbClr val="0070C0"/>
                </a:solidFill>
              </a:rPr>
              <a:t>В </a:t>
            </a:r>
            <a:r>
              <a:rPr lang="ru-RU" sz="2000" dirty="0">
                <a:solidFill>
                  <a:srgbClr val="0070C0"/>
                </a:solidFill>
              </a:rPr>
              <a:t>отключенном состоянии (</a:t>
            </a:r>
            <a:r>
              <a:rPr lang="ru-RU" sz="2000" b="1" dirty="0">
                <a:solidFill>
                  <a:srgbClr val="C00000"/>
                </a:solidFill>
              </a:rPr>
              <a:t>NOMOUNT</a:t>
            </a:r>
            <a:r>
              <a:rPr lang="ru-RU" sz="2000" dirty="0">
                <a:solidFill>
                  <a:srgbClr val="0070C0"/>
                </a:solidFill>
              </a:rPr>
              <a:t>) – экземпляр БД построен в памяти (SGA создана и фоновые процессы запущены в соответствии с файлом параметров), но база данных недоступна и может быть даже не создана. Файлы параметров в </a:t>
            </a:r>
            <a:r>
              <a:rPr lang="en-US" sz="2000" dirty="0">
                <a:solidFill>
                  <a:srgbClr val="0070C0"/>
                </a:solidFill>
              </a:rPr>
              <a:t>Oracle XE </a:t>
            </a:r>
            <a:r>
              <a:rPr lang="ru-RU" sz="2000" dirty="0">
                <a:solidFill>
                  <a:srgbClr val="0070C0"/>
                </a:solidFill>
              </a:rPr>
              <a:t>называются </a:t>
            </a:r>
            <a:r>
              <a:rPr lang="en-US" sz="2000" dirty="0">
                <a:solidFill>
                  <a:srgbClr val="7030A0"/>
                </a:solidFill>
              </a:rPr>
              <a:t>INITXE.ORA</a:t>
            </a:r>
            <a:r>
              <a:rPr lang="ru-RU" sz="2000" dirty="0">
                <a:solidFill>
                  <a:srgbClr val="0070C0"/>
                </a:solidFill>
              </a:rPr>
              <a:t> </a:t>
            </a:r>
            <a:r>
              <a:rPr lang="ru-RU" sz="2000" dirty="0" smtClean="0">
                <a:solidFill>
                  <a:srgbClr val="0070C0"/>
                </a:solidFill>
              </a:rPr>
              <a:t>и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SPFILE.ORA</a:t>
            </a:r>
            <a:r>
              <a:rPr lang="ru-RU" sz="2000" dirty="0">
                <a:solidFill>
                  <a:srgbClr val="0070C0"/>
                </a:solidFill>
              </a:rPr>
              <a:t>. Размещение:</a:t>
            </a:r>
          </a:p>
          <a:p>
            <a:pPr marL="0" indent="360000" algn="just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en-US" sz="2000" b="1" dirty="0">
                <a:solidFill>
                  <a:srgbClr val="7030A0"/>
                </a:solidFill>
              </a:rPr>
              <a:t>SPFILE='C:\oraclexe\app\oracle\product\11.2.0\server\dbs/spfileXE.ora'</a:t>
            </a:r>
            <a:r>
              <a:rPr lang="ru-RU" sz="2000" b="1" dirty="0">
                <a:solidFill>
                  <a:srgbClr val="7030A0"/>
                </a:solidFill>
              </a:rPr>
              <a:t> </a:t>
            </a:r>
          </a:p>
          <a:p>
            <a:pPr marL="0" indent="360000" algn="just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-RU" sz="2000" dirty="0" smtClean="0">
                <a:solidFill>
                  <a:srgbClr val="0070C0"/>
                </a:solidFill>
              </a:rPr>
              <a:t>В </a:t>
            </a:r>
            <a:r>
              <a:rPr lang="ru-RU" sz="2000" dirty="0">
                <a:solidFill>
                  <a:srgbClr val="0070C0"/>
                </a:solidFill>
              </a:rPr>
              <a:t>подключенном состоянии (</a:t>
            </a:r>
            <a:r>
              <a:rPr lang="ru-RU" sz="2000" b="1" dirty="0">
                <a:solidFill>
                  <a:srgbClr val="C00000"/>
                </a:solidFill>
              </a:rPr>
              <a:t>MOUNT</a:t>
            </a:r>
            <a:r>
              <a:rPr lang="ru-RU" sz="2000" dirty="0">
                <a:solidFill>
                  <a:srgbClr val="0070C0"/>
                </a:solidFill>
              </a:rPr>
              <a:t>) экземпляр находит и читает управляющий файл. </a:t>
            </a:r>
          </a:p>
          <a:p>
            <a:pPr marL="0" indent="360000" algn="just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-RU" sz="2000" dirty="0" smtClean="0">
                <a:solidFill>
                  <a:srgbClr val="0070C0"/>
                </a:solidFill>
              </a:rPr>
              <a:t>В </a:t>
            </a:r>
            <a:r>
              <a:rPr lang="ru-RU" sz="2000" dirty="0">
                <a:solidFill>
                  <a:srgbClr val="0070C0"/>
                </a:solidFill>
              </a:rPr>
              <a:t>открытом состоянии (</a:t>
            </a:r>
            <a:r>
              <a:rPr lang="ru-RU" sz="2000" b="1" dirty="0">
                <a:solidFill>
                  <a:srgbClr val="C00000"/>
                </a:solidFill>
              </a:rPr>
              <a:t>OPEN</a:t>
            </a:r>
            <a:r>
              <a:rPr lang="ru-RU" sz="2000" dirty="0">
                <a:solidFill>
                  <a:srgbClr val="0070C0"/>
                </a:solidFill>
              </a:rPr>
              <a:t>) все файлы найдены и открыты –  база данных доступна для пользователей. </a:t>
            </a:r>
          </a:p>
          <a:p>
            <a:pPr marL="0" indent="360000" algn="just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-RU" sz="2000" dirty="0" smtClean="0">
                <a:solidFill>
                  <a:srgbClr val="0070C0"/>
                </a:solidFill>
              </a:rPr>
              <a:t>При </a:t>
            </a:r>
            <a:r>
              <a:rPr lang="ru-RU" sz="2000" dirty="0">
                <a:solidFill>
                  <a:srgbClr val="0070C0"/>
                </a:solidFill>
              </a:rPr>
              <a:t>запуске команды </a:t>
            </a:r>
            <a:r>
              <a:rPr lang="ru-RU" sz="2000" b="1" dirty="0">
                <a:solidFill>
                  <a:srgbClr val="C00000"/>
                </a:solidFill>
              </a:rPr>
              <a:t>STARTUP</a:t>
            </a:r>
            <a:r>
              <a:rPr lang="ru-RU" sz="2000" dirty="0">
                <a:solidFill>
                  <a:srgbClr val="0070C0"/>
                </a:solidFill>
              </a:rPr>
              <a:t> без опций будут выполнены все шаги последовательно. </a:t>
            </a:r>
          </a:p>
          <a:p>
            <a:pPr marL="0" indent="360000" algn="just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-RU" sz="2000" dirty="0" smtClean="0">
                <a:solidFill>
                  <a:srgbClr val="0070C0"/>
                </a:solidFill>
              </a:rPr>
              <a:t>Если </a:t>
            </a:r>
            <a:r>
              <a:rPr lang="ru-RU" sz="2000" dirty="0">
                <a:solidFill>
                  <a:srgbClr val="0070C0"/>
                </a:solidFill>
              </a:rPr>
              <a:t>же управляющий файл испорчен подключиться к базе невозможно. Однако в неподключенном режиме (</a:t>
            </a:r>
            <a:r>
              <a:rPr lang="ru-RU" sz="2000" b="1" dirty="0">
                <a:solidFill>
                  <a:srgbClr val="C00000"/>
                </a:solidFill>
              </a:rPr>
              <a:t>NOMOUNT</a:t>
            </a:r>
            <a:r>
              <a:rPr lang="ru-RU" sz="2000" dirty="0">
                <a:solidFill>
                  <a:srgbClr val="0070C0"/>
                </a:solidFill>
              </a:rPr>
              <a:t>) можно восстановить этот файл.</a:t>
            </a:r>
          </a:p>
          <a:p>
            <a:pPr marL="0" indent="360000" algn="just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r>
              <a:rPr lang="ru-RU" sz="2000" dirty="0" smtClean="0">
                <a:solidFill>
                  <a:srgbClr val="0070C0"/>
                </a:solidFill>
              </a:rPr>
              <a:t>Файлы </a:t>
            </a:r>
            <a:r>
              <a:rPr lang="ru-RU" sz="2000" dirty="0">
                <a:solidFill>
                  <a:srgbClr val="0070C0"/>
                </a:solidFill>
              </a:rPr>
              <a:t>данных или логов можно попробовать восстановить в состоянии </a:t>
            </a:r>
            <a:r>
              <a:rPr lang="ru-RU" sz="2000" b="1" dirty="0">
                <a:solidFill>
                  <a:srgbClr val="C00000"/>
                </a:solidFill>
              </a:rPr>
              <a:t>MOUNT</a:t>
            </a:r>
            <a:r>
              <a:rPr lang="ru-RU" sz="2000" dirty="0">
                <a:solidFill>
                  <a:srgbClr val="0070C0"/>
                </a:solidFill>
              </a:rPr>
              <a:t>.</a:t>
            </a:r>
          </a:p>
          <a:p>
            <a:pPr marL="0" indent="360000" algn="just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None/>
            </a:pPr>
            <a:endParaRPr lang="ru-RU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6484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922995" y="376844"/>
            <a:ext cx="39714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Запуск базы данных</a:t>
            </a:r>
          </a:p>
        </p:txBody>
      </p:sp>
      <p:sp>
        <p:nvSpPr>
          <p:cNvPr id="5" name="Объект 2"/>
          <p:cNvSpPr txBox="1">
            <a:spLocks/>
          </p:cNvSpPr>
          <p:nvPr/>
        </p:nvSpPr>
        <p:spPr>
          <a:xfrm>
            <a:off x="321939" y="1054609"/>
            <a:ext cx="10515600" cy="580339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</a:rPr>
              <a:t>Для запуска базы данных достаточно  выполнить команду  </a:t>
            </a:r>
            <a:r>
              <a:rPr lang="ru-RU" sz="2000" dirty="0">
                <a:solidFill>
                  <a:srgbClr val="7030A0"/>
                </a:solidFill>
              </a:rPr>
              <a:t>STARTUP</a:t>
            </a:r>
            <a:r>
              <a:rPr lang="ru-RU" sz="2000" dirty="0">
                <a:solidFill>
                  <a:srgbClr val="0070C0"/>
                </a:solidFill>
              </a:rPr>
              <a:t>. В ответ Oracle проходит </a:t>
            </a:r>
            <a:r>
              <a:rPr lang="ru-RU" sz="2000" b="1" dirty="0">
                <a:solidFill>
                  <a:srgbClr val="0070C0"/>
                </a:solidFill>
              </a:rPr>
              <a:t>три стадии запуска</a:t>
            </a:r>
            <a:r>
              <a:rPr lang="ru-RU" sz="2000" dirty="0">
                <a:solidFill>
                  <a:srgbClr val="0070C0"/>
                </a:solidFill>
              </a:rPr>
              <a:t>:</a:t>
            </a:r>
            <a:br>
              <a:rPr lang="ru-RU" sz="2000" dirty="0">
                <a:solidFill>
                  <a:srgbClr val="0070C0"/>
                </a:solidFill>
              </a:rPr>
            </a:br>
            <a:r>
              <a:rPr lang="ru-RU" sz="2000" dirty="0">
                <a:solidFill>
                  <a:srgbClr val="0070C0"/>
                </a:solidFill>
              </a:rPr>
              <a:t/>
            </a:r>
            <a:br>
              <a:rPr lang="ru-RU" sz="2000" dirty="0">
                <a:solidFill>
                  <a:srgbClr val="0070C0"/>
                </a:solidFill>
              </a:rPr>
            </a:br>
            <a:r>
              <a:rPr lang="ru-RU" sz="2000" b="1" dirty="0">
                <a:solidFill>
                  <a:srgbClr val="C00000"/>
                </a:solidFill>
              </a:rPr>
              <a:t>1. STARTUP NOMOUNT</a:t>
            </a:r>
            <a:r>
              <a:rPr lang="ru-RU" sz="2000" dirty="0">
                <a:solidFill>
                  <a:srgbClr val="C00000"/>
                </a:solidFill>
              </a:rPr>
              <a:t/>
            </a:r>
            <a:br>
              <a:rPr lang="ru-RU" sz="2000" dirty="0">
                <a:solidFill>
                  <a:srgbClr val="C00000"/>
                </a:solidFill>
              </a:rPr>
            </a:br>
            <a:r>
              <a:rPr lang="ru-RU" sz="2000" dirty="0">
                <a:solidFill>
                  <a:srgbClr val="0070C0"/>
                </a:solidFill>
              </a:rPr>
              <a:t>Читается sp-файл или файл параметров init.ora, инициализируются структуры в памяти и запускаются фоновые процессы. По завершению этапа экземпляр запущен, но не </a:t>
            </a:r>
            <a:r>
              <a:rPr lang="ru-RU" sz="2000" dirty="0" smtClean="0">
                <a:solidFill>
                  <a:srgbClr val="0070C0"/>
                </a:solidFill>
              </a:rPr>
              <a:t>привязан </a:t>
            </a:r>
            <a:r>
              <a:rPr lang="ru-RU" sz="2000" dirty="0">
                <a:solidFill>
                  <a:srgbClr val="0070C0"/>
                </a:solidFill>
              </a:rPr>
              <a:t>к базе данных. Режим </a:t>
            </a:r>
            <a:r>
              <a:rPr lang="en-US" sz="2000" dirty="0">
                <a:solidFill>
                  <a:srgbClr val="0070C0"/>
                </a:solidFill>
              </a:rPr>
              <a:t>startup nomount</a:t>
            </a:r>
            <a:r>
              <a:rPr lang="ru-RU" sz="2000" dirty="0">
                <a:solidFill>
                  <a:srgbClr val="0070C0"/>
                </a:solidFill>
              </a:rPr>
              <a:t> применяют, когда необходимо </a:t>
            </a:r>
            <a:r>
              <a:rPr lang="ru-RU" sz="2000" dirty="0" smtClean="0">
                <a:solidFill>
                  <a:srgbClr val="0070C0"/>
                </a:solidFill>
              </a:rPr>
              <a:t>восстановить</a:t>
            </a:r>
            <a:r>
              <a:rPr lang="en-US" sz="2000" dirty="0" smtClean="0">
                <a:solidFill>
                  <a:srgbClr val="0070C0"/>
                </a:solidFill>
              </a:rPr>
              <a:t> </a:t>
            </a:r>
            <a:r>
              <a:rPr lang="ru-RU" sz="2000" dirty="0" smtClean="0">
                <a:solidFill>
                  <a:srgbClr val="0070C0"/>
                </a:solidFill>
              </a:rPr>
              <a:t>управляющий </a:t>
            </a:r>
            <a:r>
              <a:rPr lang="ru-RU" sz="2000" dirty="0">
                <a:solidFill>
                  <a:srgbClr val="0070C0"/>
                </a:solidFill>
              </a:rPr>
              <a:t>файл.</a:t>
            </a:r>
            <a:br>
              <a:rPr lang="ru-RU" sz="2000" dirty="0">
                <a:solidFill>
                  <a:srgbClr val="0070C0"/>
                </a:solidFill>
              </a:rPr>
            </a:br>
            <a:r>
              <a:rPr lang="ru-RU" sz="2000" dirty="0">
                <a:solidFill>
                  <a:srgbClr val="0070C0"/>
                </a:solidFill>
              </a:rPr>
              <a:t/>
            </a:r>
            <a:br>
              <a:rPr lang="ru-RU" sz="2000" dirty="0">
                <a:solidFill>
                  <a:srgbClr val="0070C0"/>
                </a:solidFill>
              </a:rPr>
            </a:br>
            <a:r>
              <a:rPr lang="ru-RU" sz="2000" b="1" dirty="0">
                <a:solidFill>
                  <a:srgbClr val="C00000"/>
                </a:solidFill>
              </a:rPr>
              <a:t>2. STARTUP MOUNT</a:t>
            </a:r>
            <a:r>
              <a:rPr lang="ru-RU" sz="2000" dirty="0">
                <a:solidFill>
                  <a:srgbClr val="0070C0"/>
                </a:solidFill>
              </a:rPr>
              <a:t/>
            </a:r>
            <a:br>
              <a:rPr lang="ru-RU" sz="2000" dirty="0">
                <a:solidFill>
                  <a:srgbClr val="0070C0"/>
                </a:solidFill>
              </a:rPr>
            </a:br>
            <a:r>
              <a:rPr lang="ru-RU" sz="2000" dirty="0">
                <a:solidFill>
                  <a:srgbClr val="0070C0"/>
                </a:solidFill>
              </a:rPr>
              <a:t>На фазе mount экземпляр выполняет "монтирование", т.е. связывает с собой конкретную базу данных. Данные ранее прочитанного файла параметров используются для поиска управляющих файлов, в которых записаны имена файлов данных и журналов. В режиме монтирования файлы данных и журналов еще не открыты, поэтому база недоступна для нормальной работы.</a:t>
            </a:r>
            <a:br>
              <a:rPr lang="ru-RU" sz="2000" dirty="0">
                <a:solidFill>
                  <a:srgbClr val="0070C0"/>
                </a:solidFill>
              </a:rPr>
            </a:br>
            <a:r>
              <a:rPr lang="ru-RU" sz="2000" dirty="0">
                <a:solidFill>
                  <a:srgbClr val="0070C0"/>
                </a:solidFill>
              </a:rPr>
              <a:t/>
            </a:r>
            <a:br>
              <a:rPr lang="ru-RU" sz="2000" dirty="0">
                <a:solidFill>
                  <a:srgbClr val="0070C0"/>
                </a:solidFill>
              </a:rPr>
            </a:br>
            <a:r>
              <a:rPr lang="ru-RU" sz="2000" b="1" dirty="0">
                <a:solidFill>
                  <a:srgbClr val="C00000"/>
                </a:solidFill>
              </a:rPr>
              <a:t>3. STARTUP {OPEN} {RESETLOGS}</a:t>
            </a:r>
            <a:r>
              <a:rPr lang="ru-RU" sz="2000" dirty="0">
                <a:solidFill>
                  <a:srgbClr val="C00000"/>
                </a:solidFill>
              </a:rPr>
              <a:t> </a:t>
            </a:r>
            <a:r>
              <a:rPr lang="ru-RU" sz="2000" dirty="0">
                <a:solidFill>
                  <a:srgbClr val="0070C0"/>
                </a:solidFill>
              </a:rPr>
              <a:t>или </a:t>
            </a:r>
            <a:r>
              <a:rPr lang="ru-RU" sz="2000" b="1" dirty="0">
                <a:solidFill>
                  <a:srgbClr val="C00000"/>
                </a:solidFill>
              </a:rPr>
              <a:t>ALTER DATABASE OPEN</a:t>
            </a:r>
            <a:r>
              <a:rPr lang="ru-RU" sz="2000" dirty="0">
                <a:solidFill>
                  <a:srgbClr val="0070C0"/>
                </a:solidFill>
              </a:rPr>
              <a:t/>
            </a:r>
            <a:br>
              <a:rPr lang="ru-RU" sz="2000" dirty="0">
                <a:solidFill>
                  <a:srgbClr val="0070C0"/>
                </a:solidFill>
              </a:rPr>
            </a:br>
            <a:r>
              <a:rPr lang="ru-RU" sz="2000" dirty="0">
                <a:solidFill>
                  <a:srgbClr val="0070C0"/>
                </a:solidFill>
              </a:rPr>
              <a:t>Oracle открывает файлы данных и журналы, делая базу доступной для обычных операций. Для открытия базы данных журналы должны сущестовать. Если их нет, то для создания новых журналов в месте, указанном в управляющих файлах, нужно воспользоваться командой </a:t>
            </a:r>
            <a:r>
              <a:rPr lang="ru-RU" sz="2000" dirty="0">
                <a:solidFill>
                  <a:srgbClr val="7030A0"/>
                </a:solidFill>
              </a:rPr>
              <a:t>RESETLOGS</a:t>
            </a:r>
            <a:r>
              <a:rPr lang="ru-RU" sz="2000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9476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246042" y="1016181"/>
            <a:ext cx="73391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Другие способы открытия базы данных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74132" y="1612420"/>
            <a:ext cx="10515600" cy="54518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b="1" dirty="0">
                <a:solidFill>
                  <a:srgbClr val="0070C0"/>
                </a:solidFill>
              </a:rPr>
              <a:t>1. </a:t>
            </a:r>
            <a:r>
              <a:rPr lang="ru-RU" sz="2000" dirty="0">
                <a:solidFill>
                  <a:srgbClr val="0070C0"/>
                </a:solidFill>
              </a:rPr>
              <a:t>Открываем базу </a:t>
            </a:r>
            <a:r>
              <a:rPr lang="ru-RU" sz="2000" b="1" dirty="0">
                <a:solidFill>
                  <a:srgbClr val="7030A0"/>
                </a:solidFill>
              </a:rPr>
              <a:t>только для чтения</a:t>
            </a:r>
            <a:r>
              <a:rPr lang="ru-RU" sz="2000" dirty="0">
                <a:solidFill>
                  <a:srgbClr val="0070C0"/>
                </a:solidFill>
              </a:rPr>
              <a:t>:</a:t>
            </a:r>
            <a:br>
              <a:rPr lang="ru-RU" sz="2000" dirty="0">
                <a:solidFill>
                  <a:srgbClr val="0070C0"/>
                </a:solidFill>
              </a:rPr>
            </a:br>
            <a:r>
              <a:rPr lang="ru-RU" sz="2000" dirty="0">
                <a:solidFill>
                  <a:srgbClr val="0070C0"/>
                </a:solidFill>
              </a:rPr>
              <a:t/>
            </a:r>
            <a:br>
              <a:rPr lang="ru-RU" sz="2000" dirty="0">
                <a:solidFill>
                  <a:srgbClr val="0070C0"/>
                </a:solidFill>
              </a:rPr>
            </a:br>
            <a:r>
              <a:rPr lang="ru-RU" sz="2000" b="1" dirty="0">
                <a:solidFill>
                  <a:srgbClr val="C00000"/>
                </a:solidFill>
              </a:rPr>
              <a:t>ALTER DATABASE OPEN read only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</a:rPr>
              <a:t/>
            </a:r>
            <a:br>
              <a:rPr lang="ru-RU" sz="2000" dirty="0">
                <a:solidFill>
                  <a:srgbClr val="0070C0"/>
                </a:solidFill>
              </a:rPr>
            </a:br>
            <a:r>
              <a:rPr lang="ru-RU" sz="2000" b="1" dirty="0">
                <a:solidFill>
                  <a:srgbClr val="0070C0"/>
                </a:solidFill>
              </a:rPr>
              <a:t>2. </a:t>
            </a:r>
            <a:r>
              <a:rPr lang="ru-RU" sz="2000" dirty="0">
                <a:solidFill>
                  <a:srgbClr val="0070C0"/>
                </a:solidFill>
              </a:rPr>
              <a:t>Для проведения обслуживания используется </a:t>
            </a:r>
            <a:r>
              <a:rPr lang="ru-RU" sz="2000" b="1" dirty="0">
                <a:solidFill>
                  <a:srgbClr val="7030A0"/>
                </a:solidFill>
              </a:rPr>
              <a:t>ограниченный режим доступа</a:t>
            </a:r>
            <a:r>
              <a:rPr lang="en-US" sz="2000" b="1" dirty="0">
                <a:solidFill>
                  <a:srgbClr val="7030A0"/>
                </a:solidFill>
              </a:rPr>
              <a:t> (restrict</a:t>
            </a:r>
            <a:r>
              <a:rPr lang="en-US" sz="2000" dirty="0">
                <a:solidFill>
                  <a:srgbClr val="7030A0"/>
                </a:solidFill>
              </a:rPr>
              <a:t>)</a:t>
            </a:r>
            <a:r>
              <a:rPr lang="ru-RU" sz="2000" dirty="0">
                <a:solidFill>
                  <a:srgbClr val="0070C0"/>
                </a:solidFill>
              </a:rPr>
              <a:t>, в который можно перейти командой</a:t>
            </a:r>
            <a:br>
              <a:rPr lang="ru-RU" sz="2000" dirty="0">
                <a:solidFill>
                  <a:srgbClr val="0070C0"/>
                </a:solidFill>
              </a:rPr>
            </a:br>
            <a:r>
              <a:rPr lang="ru-RU" sz="2000" b="1" dirty="0">
                <a:solidFill>
                  <a:srgbClr val="C00000"/>
                </a:solidFill>
              </a:rPr>
              <a:t>STARTUP RESTRICT</a:t>
            </a:r>
            <a:r>
              <a:rPr lang="ru-RU" sz="2000" dirty="0">
                <a:solidFill>
                  <a:srgbClr val="0070C0"/>
                </a:solidFill>
              </a:rPr>
              <a:t>;</a:t>
            </a:r>
            <a:br>
              <a:rPr lang="ru-RU" sz="2000" dirty="0">
                <a:solidFill>
                  <a:srgbClr val="0070C0"/>
                </a:solidFill>
              </a:rPr>
            </a:br>
            <a:r>
              <a:rPr lang="ru-RU" sz="2000" dirty="0">
                <a:solidFill>
                  <a:srgbClr val="0070C0"/>
                </a:solidFill>
              </a:rPr>
              <a:t>      В этом режиме с базой могут работать только пользователи, имеющие привилегии</a:t>
            </a:r>
            <a:r>
              <a:rPr lang="ru-RU" sz="2000" dirty="0">
                <a:solidFill>
                  <a:srgbClr val="7030A0"/>
                </a:solidFill>
              </a:rPr>
              <a:t> </a:t>
            </a:r>
            <a:r>
              <a:rPr lang="ru-RU" sz="2000" b="1" dirty="0">
                <a:solidFill>
                  <a:srgbClr val="7030A0"/>
                </a:solidFill>
              </a:rPr>
              <a:t>create session</a:t>
            </a:r>
            <a:r>
              <a:rPr lang="ru-RU" sz="2000" dirty="0">
                <a:solidFill>
                  <a:srgbClr val="7030A0"/>
                </a:solidFill>
              </a:rPr>
              <a:t> и </a:t>
            </a:r>
            <a:r>
              <a:rPr lang="ru-RU" sz="2000" b="1" dirty="0">
                <a:solidFill>
                  <a:srgbClr val="7030A0"/>
                </a:solidFill>
              </a:rPr>
              <a:t>restricted session</a:t>
            </a:r>
            <a:r>
              <a:rPr lang="ru-RU" sz="2000" dirty="0">
                <a:solidFill>
                  <a:srgbClr val="0070C0"/>
                </a:solidFill>
              </a:rPr>
              <a:t>. Администратор в этом режиме обеспечивает монопольный доступ к базе.</a:t>
            </a:r>
            <a:br>
              <a:rPr lang="ru-RU" sz="2000" dirty="0">
                <a:solidFill>
                  <a:srgbClr val="0070C0"/>
                </a:solidFill>
              </a:rPr>
            </a:br>
            <a:r>
              <a:rPr lang="ru-RU" sz="2000" dirty="0">
                <a:solidFill>
                  <a:srgbClr val="7030A0"/>
                </a:solidFill>
              </a:rPr>
              <a:t/>
            </a:r>
            <a:br>
              <a:rPr lang="ru-RU" sz="2000" dirty="0">
                <a:solidFill>
                  <a:srgbClr val="7030A0"/>
                </a:solidFill>
              </a:rPr>
            </a:br>
            <a:r>
              <a:rPr lang="ru-RU" sz="2000" b="1" dirty="0">
                <a:solidFill>
                  <a:srgbClr val="7030A0"/>
                </a:solidFill>
              </a:rPr>
              <a:t>3. Принудительный запуск </a:t>
            </a:r>
            <a:r>
              <a:rPr lang="ru-RU" sz="2000" dirty="0">
                <a:solidFill>
                  <a:srgbClr val="7030A0"/>
                </a:solidFill>
              </a:rPr>
              <a:t>командой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b="1" dirty="0">
                <a:solidFill>
                  <a:srgbClr val="C00000"/>
                </a:solidFill>
              </a:rPr>
              <a:t>STARTUP FORCE</a:t>
            </a:r>
            <a:r>
              <a:rPr lang="ru-RU" sz="2000" dirty="0">
                <a:solidFill>
                  <a:srgbClr val="0070C0"/>
                </a:solidFill>
              </a:rPr>
              <a:t/>
            </a:r>
            <a:br>
              <a:rPr lang="ru-RU" sz="2000" dirty="0">
                <a:solidFill>
                  <a:srgbClr val="0070C0"/>
                </a:solidFill>
              </a:rPr>
            </a:br>
            <a:r>
              <a:rPr lang="ru-RU" sz="2000" dirty="0">
                <a:solidFill>
                  <a:srgbClr val="0070C0"/>
                </a:solidFill>
              </a:rPr>
              <a:t>      По ней сначала будет выполнена команда </a:t>
            </a:r>
            <a:r>
              <a:rPr lang="ru-RU" sz="2000" b="1" dirty="0">
                <a:solidFill>
                  <a:srgbClr val="7030A0"/>
                </a:solidFill>
              </a:rPr>
              <a:t>shutdown abort</a:t>
            </a:r>
            <a:r>
              <a:rPr lang="ru-RU" sz="2000" dirty="0">
                <a:solidFill>
                  <a:srgbClr val="0070C0"/>
                </a:solidFill>
              </a:rPr>
              <a:t>, которая принудительно остановит базу, а потом запустит ее.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</a:rPr>
              <a:t>Применяется когда Oracle не завершается нормально, и после его не удается запустить.</a:t>
            </a:r>
          </a:p>
        </p:txBody>
      </p:sp>
    </p:spTree>
    <p:extLst>
      <p:ext uri="{BB962C8B-B14F-4D97-AF65-F5344CB8AC3E}">
        <p14:creationId xmlns:p14="http://schemas.microsoft.com/office/powerpoint/2010/main" val="18592386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529782" y="313277"/>
            <a:ext cx="49081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D9212A"/>
                </a:solidFill>
              </a:rPr>
              <a:t>Останов базы данных 1/2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838200" y="1002535"/>
            <a:ext cx="10515600" cy="58554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0000"/>
                </a:solidFill>
                <a:cs typeface="Calibri" panose="020F0502020204030204" pitchFamily="34" charset="0"/>
              </a:rPr>
              <a:t>      </a:t>
            </a:r>
            <a:r>
              <a:rPr lang="ru-RU" sz="2000" b="1" dirty="0">
                <a:solidFill>
                  <a:srgbClr val="C00000"/>
                </a:solidFill>
                <a:cs typeface="Calibri" panose="020F0502020204030204" pitchFamily="34" charset="0"/>
              </a:rPr>
              <a:t>Есть четыре варианта останова базы данных: </a:t>
            </a:r>
          </a:p>
          <a:p>
            <a:r>
              <a:rPr lang="ru-RU" sz="2000" dirty="0">
                <a:solidFill>
                  <a:srgbClr val="7030A0"/>
                </a:solidFill>
                <a:cs typeface="Calibri" panose="020F0502020204030204" pitchFamily="34" charset="0"/>
              </a:rPr>
              <a:t>нормальный (</a:t>
            </a:r>
            <a:r>
              <a:rPr lang="ru-RU" sz="2000" b="1" dirty="0">
                <a:solidFill>
                  <a:srgbClr val="7030A0"/>
                </a:solidFill>
                <a:cs typeface="Calibri" panose="020F0502020204030204" pitchFamily="34" charset="0"/>
              </a:rPr>
              <a:t>Normal</a:t>
            </a:r>
            <a:r>
              <a:rPr lang="ru-RU" sz="2000" dirty="0">
                <a:solidFill>
                  <a:srgbClr val="7030A0"/>
                </a:solidFill>
                <a:cs typeface="Calibri" panose="020F0502020204030204" pitchFamily="34" charset="0"/>
              </a:rPr>
              <a:t>), </a:t>
            </a:r>
          </a:p>
          <a:p>
            <a:r>
              <a:rPr lang="ru-RU" sz="2000" dirty="0">
                <a:solidFill>
                  <a:srgbClr val="7030A0"/>
                </a:solidFill>
                <a:cs typeface="Calibri" panose="020F0502020204030204" pitchFamily="34" charset="0"/>
              </a:rPr>
              <a:t>транзакционный (</a:t>
            </a:r>
            <a:r>
              <a:rPr lang="ru-RU" sz="2000" b="1" dirty="0">
                <a:solidFill>
                  <a:srgbClr val="7030A0"/>
                </a:solidFill>
                <a:cs typeface="Calibri" panose="020F0502020204030204" pitchFamily="34" charset="0"/>
              </a:rPr>
              <a:t>Transactional</a:t>
            </a:r>
            <a:r>
              <a:rPr lang="ru-RU" sz="2000" dirty="0">
                <a:solidFill>
                  <a:srgbClr val="7030A0"/>
                </a:solidFill>
                <a:cs typeface="Calibri" panose="020F0502020204030204" pitchFamily="34" charset="0"/>
              </a:rPr>
              <a:t>), </a:t>
            </a:r>
          </a:p>
          <a:p>
            <a:r>
              <a:rPr lang="ru-RU" sz="2000" dirty="0">
                <a:solidFill>
                  <a:srgbClr val="7030A0"/>
                </a:solidFill>
                <a:cs typeface="Calibri" panose="020F0502020204030204" pitchFamily="34" charset="0"/>
              </a:rPr>
              <a:t>немедленный (</a:t>
            </a:r>
            <a:r>
              <a:rPr lang="ru-RU" sz="2000" b="1" dirty="0" err="1">
                <a:solidFill>
                  <a:srgbClr val="7030A0"/>
                </a:solidFill>
                <a:cs typeface="Calibri" panose="020F0502020204030204" pitchFamily="34" charset="0"/>
              </a:rPr>
              <a:t>Immediate</a:t>
            </a:r>
            <a:r>
              <a:rPr lang="ru-RU" sz="2000" dirty="0" smtClean="0">
                <a:solidFill>
                  <a:srgbClr val="7030A0"/>
                </a:solidFill>
                <a:cs typeface="Calibri" panose="020F0502020204030204" pitchFamily="34" charset="0"/>
              </a:rPr>
              <a:t>)</a:t>
            </a:r>
            <a:endParaRPr lang="ru-RU" sz="2000" dirty="0">
              <a:solidFill>
                <a:srgbClr val="7030A0"/>
              </a:solidFill>
              <a:cs typeface="Calibri" panose="020F0502020204030204" pitchFamily="34" charset="0"/>
            </a:endParaRPr>
          </a:p>
          <a:p>
            <a:r>
              <a:rPr lang="ru-RU" sz="2000" dirty="0">
                <a:solidFill>
                  <a:srgbClr val="7030A0"/>
                </a:solidFill>
                <a:cs typeface="Calibri" panose="020F0502020204030204" pitchFamily="34" charset="0"/>
              </a:rPr>
              <a:t>аварийный (</a:t>
            </a:r>
            <a:r>
              <a:rPr lang="ru-RU" sz="2000" b="1" dirty="0">
                <a:solidFill>
                  <a:srgbClr val="7030A0"/>
                </a:solidFill>
                <a:cs typeface="Calibri" panose="020F0502020204030204" pitchFamily="34" charset="0"/>
              </a:rPr>
              <a:t>Abort</a:t>
            </a:r>
            <a:r>
              <a:rPr lang="ru-RU" sz="2000" dirty="0">
                <a:solidFill>
                  <a:srgbClr val="7030A0"/>
                </a:solidFill>
                <a:cs typeface="Calibri" panose="020F0502020204030204" pitchFamily="34" charset="0"/>
              </a:rPr>
              <a:t>).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</a:rPr>
              <a:t>      При останове выполняются те же шаги, что при открытии, но в обратном порядке.        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</a:rPr>
              <a:t>1.  </a:t>
            </a:r>
            <a:r>
              <a:rPr lang="ru-RU" sz="2000" b="1" dirty="0">
                <a:solidFill>
                  <a:srgbClr val="0070C0"/>
                </a:solidFill>
              </a:rPr>
              <a:t>Закрыть базу данных</a:t>
            </a:r>
            <a:r>
              <a:rPr lang="ru-RU" sz="2000" dirty="0">
                <a:solidFill>
                  <a:srgbClr val="0070C0"/>
                </a:solidFill>
              </a:rPr>
              <a:t>, в том числе</a:t>
            </a:r>
            <a:r>
              <a:rPr lang="en-US" sz="2000" dirty="0">
                <a:solidFill>
                  <a:srgbClr val="0070C0"/>
                </a:solidFill>
              </a:rPr>
              <a:t> </a:t>
            </a:r>
            <a:r>
              <a:rPr lang="ru-RU" sz="2000" i="1" dirty="0">
                <a:solidFill>
                  <a:srgbClr val="0070C0"/>
                </a:solidFill>
              </a:rPr>
              <a:t>отсоединить файлы данных и журналы</a:t>
            </a:r>
            <a:r>
              <a:rPr lang="ru-RU" sz="2000" dirty="0">
                <a:solidFill>
                  <a:srgbClr val="0070C0"/>
                </a:solidFill>
              </a:rPr>
              <a:t>.</a:t>
            </a:r>
            <a:br>
              <a:rPr lang="ru-RU" sz="2000" dirty="0">
                <a:solidFill>
                  <a:srgbClr val="0070C0"/>
                </a:solidFill>
              </a:rPr>
            </a:br>
            <a:r>
              <a:rPr lang="ru-RU" sz="2000" dirty="0">
                <a:solidFill>
                  <a:srgbClr val="0070C0"/>
                </a:solidFill>
              </a:rPr>
              <a:t>2.  </a:t>
            </a:r>
            <a:r>
              <a:rPr lang="ru-RU" sz="2000" b="1" dirty="0">
                <a:solidFill>
                  <a:srgbClr val="0070C0"/>
                </a:solidFill>
              </a:rPr>
              <a:t>Размонтировать базу данных</a:t>
            </a:r>
            <a:r>
              <a:rPr lang="ru-RU" sz="2000" dirty="0">
                <a:solidFill>
                  <a:srgbClr val="0070C0"/>
                </a:solidFill>
              </a:rPr>
              <a:t>, </a:t>
            </a:r>
            <a:r>
              <a:rPr lang="ru-RU" sz="2000" i="1" dirty="0">
                <a:solidFill>
                  <a:srgbClr val="0070C0"/>
                </a:solidFill>
              </a:rPr>
              <a:t>отсоединив ее от экземпляра</a:t>
            </a:r>
            <a:r>
              <a:rPr lang="ru-RU" sz="2000" dirty="0">
                <a:solidFill>
                  <a:srgbClr val="0070C0"/>
                </a:solidFill>
              </a:rPr>
              <a:t>, после чего на сервере остаются лишь структуры данных и фоновые процессы.</a:t>
            </a:r>
            <a:br>
              <a:rPr lang="ru-RU" sz="2000" dirty="0">
                <a:solidFill>
                  <a:srgbClr val="0070C0"/>
                </a:solidFill>
              </a:rPr>
            </a:br>
            <a:r>
              <a:rPr lang="ru-RU" sz="2000" dirty="0">
                <a:solidFill>
                  <a:srgbClr val="0070C0"/>
                </a:solidFill>
              </a:rPr>
              <a:t>3. </a:t>
            </a:r>
            <a:r>
              <a:rPr lang="ru-RU" sz="2000" b="1" dirty="0">
                <a:solidFill>
                  <a:srgbClr val="0070C0"/>
                </a:solidFill>
              </a:rPr>
              <a:t>Остановить экземпляр </a:t>
            </a:r>
            <a:r>
              <a:rPr lang="ru-RU" sz="2000" dirty="0">
                <a:solidFill>
                  <a:srgbClr val="0070C0"/>
                </a:solidFill>
              </a:rPr>
              <a:t>и закрыть управляющие файлы.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  <a:cs typeface="Calibri" panose="020F0502020204030204" pitchFamily="34" charset="0"/>
              </a:rPr>
              <a:t>      Особенности режимов останова: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ru-RU" sz="2000" b="1" dirty="0">
                <a:solidFill>
                  <a:srgbClr val="C00000"/>
                </a:solidFill>
              </a:rPr>
              <a:t>SHUTDOWN NORMAL;</a:t>
            </a:r>
            <a:r>
              <a:rPr lang="ru-RU" sz="2000" dirty="0">
                <a:solidFill>
                  <a:srgbClr val="0070C0"/>
                </a:solidFill>
              </a:rPr>
              <a:t/>
            </a:r>
            <a:br>
              <a:rPr lang="ru-RU" sz="2000" dirty="0">
                <a:solidFill>
                  <a:srgbClr val="0070C0"/>
                </a:solidFill>
              </a:rPr>
            </a:br>
            <a:r>
              <a:rPr lang="ru-RU" sz="2000" dirty="0">
                <a:solidFill>
                  <a:srgbClr val="0070C0"/>
                </a:solidFill>
              </a:rPr>
              <a:t>При нормальном останове Oracle ждет </a:t>
            </a:r>
            <a:r>
              <a:rPr lang="ru-RU" sz="2000" i="1" dirty="0">
                <a:solidFill>
                  <a:srgbClr val="7030A0"/>
                </a:solidFill>
              </a:rPr>
              <a:t>завершения сеансов всех пользователей</a:t>
            </a:r>
            <a:r>
              <a:rPr lang="ru-RU" sz="2000" dirty="0">
                <a:solidFill>
                  <a:srgbClr val="0070C0"/>
                </a:solidFill>
              </a:rPr>
              <a:t>, и всех транзакций. После ввода команды, новые пользователи не смогут соединиться с базой данных. </a:t>
            </a:r>
          </a:p>
          <a:p>
            <a:pPr marL="0" indent="360000">
              <a:buFont typeface="Arial" panose="020B0604020202020204" pitchFamily="34" charset="0"/>
              <a:buNone/>
            </a:pPr>
            <a:r>
              <a:rPr lang="ru-RU" sz="2000" dirty="0">
                <a:solidFill>
                  <a:srgbClr val="0070C0"/>
                </a:solidFill>
              </a:rPr>
              <a:t>Пользователи могут не выходить из системы слишком долго, что создаёт проблемы.</a:t>
            </a:r>
            <a:r>
              <a:rPr lang="ru-RU" sz="2000" dirty="0"/>
              <a:t/>
            </a:r>
            <a:br>
              <a:rPr lang="ru-RU" sz="2000" dirty="0"/>
            </a:br>
            <a:endParaRPr lang="ru-RU" sz="2000" dirty="0"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866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57111" y="433046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Останов базы данных 2/2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736600" y="1175475"/>
            <a:ext cx="10515600" cy="5163669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36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2000" b="1" dirty="0">
                <a:solidFill>
                  <a:srgbClr val="C00000"/>
                </a:solidFill>
              </a:rPr>
              <a:t>2. SHUTDOWN TRANSACTIONAL;</a:t>
            </a:r>
            <a:r>
              <a:rPr lang="ru-RU" sz="2000" dirty="0">
                <a:solidFill>
                  <a:srgbClr val="0070C0"/>
                </a:solidFill>
              </a:rPr>
              <a:t/>
            </a:r>
            <a:br>
              <a:rPr lang="ru-RU" sz="2000" dirty="0">
                <a:solidFill>
                  <a:srgbClr val="0070C0"/>
                </a:solidFill>
              </a:rPr>
            </a:br>
            <a:r>
              <a:rPr lang="ru-RU" sz="2000" dirty="0" smtClean="0">
                <a:solidFill>
                  <a:srgbClr val="0070C0"/>
                </a:solidFill>
              </a:rPr>
              <a:t>      </a:t>
            </a:r>
            <a:r>
              <a:rPr lang="ru-RU" sz="2000" i="1" dirty="0">
                <a:solidFill>
                  <a:srgbClr val="7030A0"/>
                </a:solidFill>
              </a:rPr>
              <a:t>Ждёт завершения текущих транзакций</a:t>
            </a:r>
            <a:r>
              <a:rPr lang="ru-RU" sz="2000" dirty="0">
                <a:solidFill>
                  <a:srgbClr val="0070C0"/>
                </a:solidFill>
              </a:rPr>
              <a:t>. После фиксации транзакций, пользователь отключается. </a:t>
            </a:r>
          </a:p>
          <a:p>
            <a:pPr marL="0" indent="36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ru-RU" sz="2000" dirty="0">
              <a:solidFill>
                <a:srgbClr val="0070C0"/>
              </a:solidFill>
            </a:endParaRPr>
          </a:p>
          <a:p>
            <a:pPr marL="0" indent="36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2000" b="1" dirty="0">
                <a:solidFill>
                  <a:srgbClr val="C00000"/>
                </a:solidFill>
              </a:rPr>
              <a:t>3. SHUTDOWN IMMEDIATE;</a:t>
            </a:r>
            <a:r>
              <a:rPr lang="ru-RU" sz="2000" dirty="0">
                <a:solidFill>
                  <a:srgbClr val="0070C0"/>
                </a:solidFill>
              </a:rPr>
              <a:t/>
            </a:r>
            <a:br>
              <a:rPr lang="ru-RU" sz="2000" dirty="0">
                <a:solidFill>
                  <a:srgbClr val="0070C0"/>
                </a:solidFill>
              </a:rPr>
            </a:br>
            <a:r>
              <a:rPr lang="ru-RU" sz="2000" dirty="0">
                <a:solidFill>
                  <a:srgbClr val="0070C0"/>
                </a:solidFill>
              </a:rPr>
              <a:t>     </a:t>
            </a:r>
            <a:r>
              <a:rPr lang="ru-RU" sz="2000" i="1" dirty="0">
                <a:solidFill>
                  <a:srgbClr val="7030A0"/>
                </a:solidFill>
              </a:rPr>
              <a:t>Все текущие транзакции откатываются</a:t>
            </a:r>
            <a:r>
              <a:rPr lang="ru-RU" sz="2000" dirty="0">
                <a:solidFill>
                  <a:srgbClr val="0070C0"/>
                </a:solidFill>
              </a:rPr>
              <a:t>, а пользователи отключаются. </a:t>
            </a:r>
            <a:endParaRPr lang="ru-RU" sz="2000" dirty="0">
              <a:solidFill>
                <a:srgbClr val="0070C0"/>
              </a:solidFill>
              <a:cs typeface="Calibri" panose="020F0502020204030204" pitchFamily="34" charset="0"/>
            </a:endParaRPr>
          </a:p>
          <a:p>
            <a:pPr marL="0" indent="36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ru-RU" sz="2000" b="1" dirty="0">
              <a:solidFill>
                <a:srgbClr val="0070C0"/>
              </a:solidFill>
              <a:cs typeface="Calibri" panose="020F0502020204030204" pitchFamily="34" charset="0"/>
            </a:endParaRPr>
          </a:p>
          <a:p>
            <a:pPr marL="0" indent="36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2000" b="1" dirty="0" smtClean="0">
                <a:solidFill>
                  <a:srgbClr val="C00000"/>
                </a:solidFill>
              </a:rPr>
              <a:t>4</a:t>
            </a:r>
            <a:r>
              <a:rPr lang="ru-RU" sz="2000" b="1" dirty="0">
                <a:solidFill>
                  <a:srgbClr val="C00000"/>
                </a:solidFill>
              </a:rPr>
              <a:t>. SHUTDOWN ABORT</a:t>
            </a:r>
            <a:r>
              <a:rPr lang="ru-RU" sz="2000" b="1" dirty="0" smtClean="0">
                <a:solidFill>
                  <a:srgbClr val="C00000"/>
                </a:solidFill>
              </a:rPr>
              <a:t>;</a:t>
            </a:r>
            <a:r>
              <a:rPr lang="ru-RU" sz="2000" dirty="0">
                <a:solidFill>
                  <a:srgbClr val="0070C0"/>
                </a:solidFill>
              </a:rPr>
              <a:t/>
            </a:r>
            <a:br>
              <a:rPr lang="ru-RU" sz="2000" dirty="0">
                <a:solidFill>
                  <a:srgbClr val="0070C0"/>
                </a:solidFill>
              </a:rPr>
            </a:br>
            <a:r>
              <a:rPr lang="ru-RU" sz="2000" dirty="0">
                <a:solidFill>
                  <a:srgbClr val="0070C0"/>
                </a:solidFill>
              </a:rPr>
              <a:t>      Аварийный останов. </a:t>
            </a:r>
            <a:r>
              <a:rPr lang="ru-RU" sz="2000" i="1" dirty="0">
                <a:solidFill>
                  <a:srgbClr val="7030A0"/>
                </a:solidFill>
              </a:rPr>
              <a:t>Транзакции завершаются немедленно, не дожидаясь отката или фиксации, а пользователи сразу отключаются</a:t>
            </a:r>
            <a:r>
              <a:rPr lang="ru-RU" sz="2000" dirty="0">
                <a:solidFill>
                  <a:srgbClr val="0070C0"/>
                </a:solidFill>
              </a:rPr>
              <a:t>. Применять этот способ следует лишь тогда, когда не остаётся других вариантов, например когда нет времени ждать. </a:t>
            </a:r>
          </a:p>
          <a:p>
            <a:pPr marL="0" indent="36000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ru-RU" sz="2000" dirty="0" smtClean="0">
                <a:solidFill>
                  <a:srgbClr val="0070C0"/>
                </a:solidFill>
              </a:rPr>
              <a:t>Для </a:t>
            </a:r>
            <a:r>
              <a:rPr lang="ru-RU" sz="2000" dirty="0">
                <a:solidFill>
                  <a:srgbClr val="0070C0"/>
                </a:solidFill>
              </a:rPr>
              <a:t>того, чтобы привести базу данных в согласованное состояние </a:t>
            </a:r>
            <a:r>
              <a:rPr lang="ru-RU" sz="2000" i="1" dirty="0">
                <a:solidFill>
                  <a:srgbClr val="7030A0"/>
                </a:solidFill>
              </a:rPr>
              <a:t>рекомендуется сразу после аварийного останова попытаться запустить базу и выполнить </a:t>
            </a:r>
            <a:r>
              <a:rPr lang="ru-RU" sz="2000" i="1" dirty="0" smtClean="0">
                <a:solidFill>
                  <a:srgbClr val="7030A0"/>
                </a:solidFill>
              </a:rPr>
              <a:t>нормальный, немедленный </a:t>
            </a:r>
            <a:r>
              <a:rPr lang="ru-RU" sz="2000" i="1" dirty="0">
                <a:solidFill>
                  <a:srgbClr val="7030A0"/>
                </a:solidFill>
              </a:rPr>
              <a:t>или транзакционный останов</a:t>
            </a:r>
            <a:r>
              <a:rPr lang="ru-RU" sz="2000" dirty="0">
                <a:solidFill>
                  <a:srgbClr val="0070C0"/>
                </a:solidFill>
              </a:rPr>
              <a:t>, чтобы привести базу данных в согласованное состояние.</a:t>
            </a:r>
          </a:p>
        </p:txBody>
      </p:sp>
    </p:spTree>
    <p:extLst>
      <p:ext uri="{BB962C8B-B14F-4D97-AF65-F5344CB8AC3E}">
        <p14:creationId xmlns:p14="http://schemas.microsoft.com/office/powerpoint/2010/main" val="10131584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34326" y="1097705"/>
            <a:ext cx="109974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>
                <a:solidFill>
                  <a:srgbClr val="C00000"/>
                </a:solidFill>
              </a:rPr>
              <a:t>SHUTDOWN [NORMAL |</a:t>
            </a:r>
            <a:r>
              <a:rPr lang="ru-RU" sz="3000" b="1" dirty="0">
                <a:solidFill>
                  <a:srgbClr val="C00000"/>
                </a:solidFill>
              </a:rPr>
              <a:t> </a:t>
            </a:r>
            <a:r>
              <a:rPr lang="en-US" sz="3000" b="1" dirty="0">
                <a:solidFill>
                  <a:srgbClr val="C00000"/>
                </a:solidFill>
              </a:rPr>
              <a:t>TRANSACTIONAL | IMMEDIATE | ABORT]</a:t>
            </a:r>
            <a:r>
              <a:rPr lang="en-US" sz="3200" dirty="0">
                <a:solidFill>
                  <a:srgbClr val="FF0000"/>
                </a:solidFill>
              </a:rPr>
              <a:t> </a:t>
            </a:r>
            <a:endParaRPr lang="ru-RU" sz="3200" dirty="0">
              <a:solidFill>
                <a:srgbClr val="FF0000"/>
              </a:solidFill>
            </a:endParaRPr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64" y="1682480"/>
            <a:ext cx="11525852" cy="491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450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77020" y="513115"/>
            <a:ext cx="68187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Запуск/останов базы </a:t>
            </a:r>
            <a:r>
              <a:rPr lang="ru-RU" sz="3200" b="1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ru-RU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иллюстрация</a:t>
            </a:r>
            <a:endParaRPr lang="ru-RU" sz="3200" b="1" dirty="0">
              <a:solidFill>
                <a:srgbClr val="C00000"/>
              </a:solidFill>
            </a:endParaRPr>
          </a:p>
        </p:txBody>
      </p:sp>
      <p:pic>
        <p:nvPicPr>
          <p:cNvPr id="4" name="Picture 2" descr="ÐÐ°ÑÑÐ¸Ð½ÐºÐ¸ Ð¿Ð¾ Ð·Ð°Ð¿ÑÐ¾ÑÑ ÐºÐ¾Ð¼Ð°Ð½Ð´Ð° startup shutdown Ð² Ora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57" y="1312209"/>
            <a:ext cx="8103439" cy="554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214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3">
            <a:extLst>
              <a:ext uri="{FF2B5EF4-FFF2-40B4-BE49-F238E27FC236}">
                <a16:creationId xmlns:a16="http://schemas.microsoft.com/office/drawing/2014/main" id="{A47C35D5-B0DA-4D8F-8999-CFB4DB1BC2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55" y="1065388"/>
            <a:ext cx="8272880" cy="585470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914880" y="292387"/>
            <a:ext cx="5360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Архитектура </a:t>
            </a:r>
            <a:r>
              <a:rPr lang="en-US" sz="3200" b="1" dirty="0">
                <a:solidFill>
                  <a:srgbClr val="C00000"/>
                </a:solidFill>
              </a:rPr>
              <a:t>Oracle</a:t>
            </a:r>
            <a:r>
              <a:rPr lang="ru-RU" sz="3200" b="1" dirty="0">
                <a:solidFill>
                  <a:srgbClr val="C00000"/>
                </a:solidFill>
              </a:rPr>
              <a:t> 11</a:t>
            </a:r>
            <a:r>
              <a:rPr lang="en-US" sz="3200" b="1" dirty="0">
                <a:solidFill>
                  <a:srgbClr val="C00000"/>
                </a:solidFill>
              </a:rPr>
              <a:t>g</a:t>
            </a:r>
            <a:endParaRPr lang="ru-RU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2907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605339" y="48507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Пример запуск/останов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33" y="1226709"/>
            <a:ext cx="6297706" cy="551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6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49657" y="956298"/>
            <a:ext cx="80439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Блокирование и разблокирование аккаунта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474131" y="1844744"/>
            <a:ext cx="10588979" cy="523852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15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ru-RU" sz="3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Какие аккаунты блокированы: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ru-RU" sz="36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3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 dba_users</a:t>
            </a:r>
            <a:endParaRPr lang="ru-RU" sz="3600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ru-RU" sz="3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Ищем блокированные аккаунты: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ru-RU" sz="3600" b="1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36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US" sz="3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username,</a:t>
            </a:r>
            <a:r>
              <a:rPr lang="ru-RU" sz="3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account_status </a:t>
            </a:r>
            <a:r>
              <a:rPr lang="en-US" sz="36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US" sz="3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dba_users </a:t>
            </a:r>
            <a:r>
              <a:rPr lang="en-US" sz="3600" b="1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sz="3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account_status like </a:t>
            </a:r>
            <a:r>
              <a:rPr lang="en-US" sz="3600" dirty="0" smtClean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'%</a:t>
            </a:r>
            <a:r>
              <a:rPr lang="en-US" sz="3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LOCK%';</a:t>
            </a:r>
            <a:endParaRPr lang="ru-RU" sz="3600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ru-RU" sz="3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Разблокируем аккаунт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en-US" sz="3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3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 USER </a:t>
            </a:r>
            <a:r>
              <a:rPr lang="ru-RU" sz="3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имя </a:t>
            </a:r>
            <a:r>
              <a:rPr lang="en-US" sz="3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ACCOUNT UNLOCK; </a:t>
            </a:r>
            <a:endParaRPr lang="ru-RU" sz="3600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ru-RU" sz="3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4. Блокируем аккаунт: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Font typeface="Arial" panose="020B0604020202020204" pitchFamily="34" charset="0"/>
              <a:buNone/>
            </a:pPr>
            <a:r>
              <a:rPr lang="ru-RU" sz="3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3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ALTER USER </a:t>
            </a:r>
            <a:r>
              <a:rPr lang="ru-RU" sz="3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имя</a:t>
            </a:r>
            <a:r>
              <a:rPr lang="en-US" sz="3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ACCOUNT LOCK;</a:t>
            </a:r>
            <a:endParaRPr lang="ru-RU" sz="3600" dirty="0">
              <a:solidFill>
                <a:srgbClr val="7030A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02835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760239" y="527984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altLang="ru-RU" sz="3200" b="1" dirty="0">
                <a:solidFill>
                  <a:srgbClr val="C00000"/>
                </a:solidFill>
              </a:rPr>
              <a:t>Многоверсионные данные</a:t>
            </a:r>
            <a:r>
              <a:rPr lang="en-US" altLang="ru-RU" sz="3200" b="1" dirty="0">
                <a:solidFill>
                  <a:srgbClr val="C00000"/>
                </a:solidFill>
              </a:rPr>
              <a:t> (1/2)</a:t>
            </a:r>
            <a:r>
              <a:rPr lang="ru-RU" altLang="ru-RU" sz="3200" b="1" dirty="0">
                <a:solidFill>
                  <a:srgbClr val="C00000"/>
                </a:solidFill>
              </a:rPr>
              <a:t> 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95953" y="1102274"/>
            <a:ext cx="11825113" cy="5608715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В </a:t>
            </a:r>
            <a:r>
              <a:rPr lang="ru-RU" altLang="ru-RU" sz="2000" b="1" dirty="0">
                <a:solidFill>
                  <a:srgbClr val="0070C0"/>
                </a:solidFill>
              </a:rPr>
              <a:t>СУБД с единственной версией данных </a:t>
            </a:r>
            <a:r>
              <a:rPr lang="ru-RU" altLang="ru-RU" sz="2000" dirty="0">
                <a:solidFill>
                  <a:srgbClr val="0070C0"/>
                </a:solidFill>
              </a:rPr>
              <a:t>транзакции-читатели могут мешать транзакциям – писателям (конфликты </a:t>
            </a:r>
            <a:r>
              <a:rPr lang="en-US" altLang="ru-RU" sz="2000" dirty="0">
                <a:solidFill>
                  <a:srgbClr val="0070C0"/>
                </a:solidFill>
              </a:rPr>
              <a:t>R-W</a:t>
            </a:r>
            <a:r>
              <a:rPr lang="ru-RU" altLang="ru-RU" sz="2000" dirty="0">
                <a:solidFill>
                  <a:srgbClr val="0070C0"/>
                </a:solidFill>
              </a:rPr>
              <a:t>).</a:t>
            </a:r>
          </a:p>
          <a:p>
            <a:pPr marL="0" indent="457200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В </a:t>
            </a:r>
            <a:r>
              <a:rPr lang="ru-RU" altLang="ru-RU" sz="2000" b="1" dirty="0">
                <a:solidFill>
                  <a:srgbClr val="0070C0"/>
                </a:solidFill>
              </a:rPr>
              <a:t>многоверсионных СУБД</a:t>
            </a:r>
            <a:r>
              <a:rPr lang="ru-RU" altLang="ru-RU" sz="2000" dirty="0">
                <a:solidFill>
                  <a:srgbClr val="0070C0"/>
                </a:solidFill>
              </a:rPr>
              <a:t> транзакциям-читателям </a:t>
            </a:r>
            <a:r>
              <a:rPr lang="ru-RU" altLang="ru-RU" sz="2000" i="1" dirty="0">
                <a:solidFill>
                  <a:srgbClr val="0070C0"/>
                </a:solidFill>
              </a:rPr>
              <a:t>предоставляются свои версии данных</a:t>
            </a:r>
            <a:r>
              <a:rPr lang="ru-RU" altLang="ru-RU" sz="2000" dirty="0">
                <a:solidFill>
                  <a:srgbClr val="0070C0"/>
                </a:solidFill>
              </a:rPr>
              <a:t>, получаемые откатом части схемы базы до последнего согласованного состояния. Такие транзакции не блокируют данных и потому не мешают транзакциям-писателям.</a:t>
            </a:r>
          </a:p>
          <a:p>
            <a:pPr marL="0" indent="457200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Многоверсионная СУБД </a:t>
            </a:r>
            <a:r>
              <a:rPr lang="en-US" altLang="ru-RU" sz="2000" dirty="0">
                <a:solidFill>
                  <a:srgbClr val="0070C0"/>
                </a:solidFill>
              </a:rPr>
              <a:t>Oracle</a:t>
            </a:r>
            <a:r>
              <a:rPr lang="ru-RU" altLang="ru-RU" sz="2000" dirty="0">
                <a:solidFill>
                  <a:srgbClr val="0070C0"/>
                </a:solidFill>
              </a:rPr>
              <a:t> создаёт и поддерживает </a:t>
            </a:r>
            <a:r>
              <a:rPr lang="ru-RU" altLang="ru-RU" sz="2000" b="1" dirty="0">
                <a:solidFill>
                  <a:srgbClr val="C00000"/>
                </a:solidFill>
              </a:rPr>
              <a:t>системный номер изменения </a:t>
            </a:r>
            <a:r>
              <a:rPr lang="en-US" altLang="ru-RU" sz="2000" b="1" dirty="0">
                <a:solidFill>
                  <a:srgbClr val="C00000"/>
                </a:solidFill>
              </a:rPr>
              <a:t>SCN </a:t>
            </a:r>
            <a:r>
              <a:rPr lang="en-US" altLang="ru-RU" sz="2000" dirty="0">
                <a:solidFill>
                  <a:srgbClr val="C00000"/>
                </a:solidFill>
              </a:rPr>
              <a:t>(system change number)</a:t>
            </a:r>
            <a:r>
              <a:rPr lang="en-US" altLang="ru-RU" sz="2000" dirty="0">
                <a:solidFill>
                  <a:srgbClr val="0070C0"/>
                </a:solidFill>
              </a:rPr>
              <a:t>. </a:t>
            </a:r>
            <a:r>
              <a:rPr lang="ru-RU" altLang="ru-RU" sz="2000" dirty="0">
                <a:solidFill>
                  <a:srgbClr val="0070C0"/>
                </a:solidFill>
              </a:rPr>
              <a:t>Каждая </a:t>
            </a:r>
            <a:r>
              <a:rPr lang="ru-RU" altLang="ru-RU" sz="2000" i="1" dirty="0">
                <a:solidFill>
                  <a:srgbClr val="7030A0"/>
                </a:solidFill>
              </a:rPr>
              <a:t>завершёная транзакция увеличивает его</a:t>
            </a:r>
            <a:r>
              <a:rPr lang="ru-RU" altLang="ru-RU" sz="2000" dirty="0">
                <a:solidFill>
                  <a:srgbClr val="0070C0"/>
                </a:solidFill>
              </a:rPr>
              <a:t>. Поэтому можно считать </a:t>
            </a:r>
            <a:r>
              <a:rPr lang="en-US" altLang="ru-RU" sz="2000" dirty="0">
                <a:solidFill>
                  <a:srgbClr val="0070C0"/>
                </a:solidFill>
              </a:rPr>
              <a:t>SCN</a:t>
            </a:r>
            <a:r>
              <a:rPr lang="ru-RU" altLang="ru-RU" sz="2000" dirty="0">
                <a:solidFill>
                  <a:srgbClr val="0070C0"/>
                </a:solidFill>
              </a:rPr>
              <a:t> уникальным идентификатором последней завершённой транзакции.     </a:t>
            </a:r>
            <a:endParaRPr lang="en-US" altLang="ru-RU" sz="2000" dirty="0">
              <a:solidFill>
                <a:srgbClr val="0070C0"/>
              </a:solidFill>
            </a:endParaRPr>
          </a:p>
          <a:p>
            <a:pPr marL="0" indent="457200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ru-RU" altLang="ru-RU" sz="2000" i="1" dirty="0">
                <a:solidFill>
                  <a:srgbClr val="7030A0"/>
                </a:solidFill>
              </a:rPr>
              <a:t>В заголовок блока данных записывается </a:t>
            </a:r>
            <a:r>
              <a:rPr lang="en-US" altLang="ru-RU" sz="2000" i="1" dirty="0">
                <a:solidFill>
                  <a:srgbClr val="7030A0"/>
                </a:solidFill>
              </a:rPr>
              <a:t>SCN</a:t>
            </a:r>
            <a:r>
              <a:rPr lang="ru-RU" altLang="ru-RU" sz="2000" i="1" dirty="0">
                <a:solidFill>
                  <a:srgbClr val="7030A0"/>
                </a:solidFill>
              </a:rPr>
              <a:t> </a:t>
            </a:r>
            <a:r>
              <a:rPr lang="ru-RU" altLang="ru-RU" sz="2000" dirty="0">
                <a:solidFill>
                  <a:srgbClr val="0070C0"/>
                </a:solidFill>
              </a:rPr>
              <a:t>завершившейся транзакции, которая изменяла блок последней. </a:t>
            </a:r>
          </a:p>
          <a:p>
            <a:pPr marL="0" indent="457200">
              <a:lnSpc>
                <a:spcPct val="80000"/>
              </a:lnSpc>
              <a:spcBef>
                <a:spcPts val="600"/>
              </a:spcBef>
              <a:buFontTx/>
              <a:buNone/>
            </a:pPr>
            <a:r>
              <a:rPr lang="ru-RU" altLang="ru-RU" sz="2000" b="1" dirty="0">
                <a:solidFill>
                  <a:srgbClr val="C00000"/>
                </a:solidFill>
              </a:rPr>
              <a:t>При чтении результирующее множество запроса формируется следующим образом:</a:t>
            </a:r>
          </a:p>
          <a:p>
            <a:pPr indent="457200">
              <a:lnSpc>
                <a:spcPct val="80000"/>
              </a:lnSpc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1</a:t>
            </a:r>
            <a:r>
              <a:rPr lang="ru-RU" altLang="ru-RU" sz="2400" dirty="0">
                <a:solidFill>
                  <a:srgbClr val="0070C0"/>
                </a:solidFill>
              </a:rPr>
              <a:t>. </a:t>
            </a:r>
            <a:r>
              <a:rPr lang="ru-RU" altLang="ru-RU" sz="2000" dirty="0">
                <a:solidFill>
                  <a:srgbClr val="0070C0"/>
                </a:solidFill>
              </a:rPr>
              <a:t>Анализируется текущий </a:t>
            </a:r>
            <a:r>
              <a:rPr lang="en-US" altLang="ru-RU" sz="2000" b="1" dirty="0">
                <a:solidFill>
                  <a:srgbClr val="0070C0"/>
                </a:solidFill>
              </a:rPr>
              <a:t>SCN</a:t>
            </a:r>
            <a:r>
              <a:rPr lang="en-US" altLang="ru-RU" sz="2000" b="1" baseline="-25000" dirty="0">
                <a:solidFill>
                  <a:srgbClr val="0070C0"/>
                </a:solidFill>
              </a:rPr>
              <a:t>i</a:t>
            </a:r>
            <a:r>
              <a:rPr lang="ru-RU" altLang="ru-RU" sz="2000" dirty="0">
                <a:solidFill>
                  <a:srgbClr val="0070C0"/>
                </a:solidFill>
              </a:rPr>
              <a:t>. Будем его называть </a:t>
            </a:r>
            <a:r>
              <a:rPr lang="en-US" altLang="ru-RU" sz="2000" b="1" dirty="0">
                <a:solidFill>
                  <a:srgbClr val="0070C0"/>
                </a:solidFill>
              </a:rPr>
              <a:t>SCN</a:t>
            </a:r>
            <a:r>
              <a:rPr lang="ru-RU" altLang="ru-RU" sz="2000" b="1" dirty="0">
                <a:solidFill>
                  <a:srgbClr val="0070C0"/>
                </a:solidFill>
              </a:rPr>
              <a:t> запроса</a:t>
            </a:r>
            <a:r>
              <a:rPr lang="ru-RU" altLang="ru-RU" sz="2000" dirty="0">
                <a:solidFill>
                  <a:srgbClr val="0070C0"/>
                </a:solidFill>
              </a:rPr>
              <a:t>. </a:t>
            </a:r>
          </a:p>
          <a:p>
            <a:pPr indent="457200">
              <a:lnSpc>
                <a:spcPct val="80000"/>
              </a:lnSpc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2. При считывании блока данных </a:t>
            </a:r>
            <a:r>
              <a:rPr lang="en-US" altLang="ru-RU" sz="2000" dirty="0">
                <a:solidFill>
                  <a:srgbClr val="0070C0"/>
                </a:solidFill>
              </a:rPr>
              <a:t>Oracle </a:t>
            </a:r>
            <a:r>
              <a:rPr lang="ru-RU" altLang="ru-RU" sz="2000" dirty="0">
                <a:solidFill>
                  <a:srgbClr val="0070C0"/>
                </a:solidFill>
              </a:rPr>
              <a:t>сравнивает </a:t>
            </a:r>
            <a:r>
              <a:rPr lang="en-US" altLang="ru-RU" sz="2000" dirty="0">
                <a:solidFill>
                  <a:srgbClr val="0070C0"/>
                </a:solidFill>
              </a:rPr>
              <a:t>SCN</a:t>
            </a:r>
            <a:r>
              <a:rPr lang="ru-RU" altLang="ru-RU" sz="2000" dirty="0">
                <a:solidFill>
                  <a:srgbClr val="0070C0"/>
                </a:solidFill>
              </a:rPr>
              <a:t> запроса с </a:t>
            </a:r>
            <a:r>
              <a:rPr lang="en-US" altLang="ru-RU" sz="2000" dirty="0">
                <a:solidFill>
                  <a:srgbClr val="0070C0"/>
                </a:solidFill>
              </a:rPr>
              <a:t>SCN </a:t>
            </a:r>
            <a:r>
              <a:rPr lang="ru-RU" altLang="ru-RU" sz="2000" dirty="0">
                <a:solidFill>
                  <a:srgbClr val="0070C0"/>
                </a:solidFill>
              </a:rPr>
              <a:t>из заголовка этого блока чтобы определить </a:t>
            </a:r>
            <a:r>
              <a:rPr lang="ru-RU" altLang="ru-RU" sz="2000" dirty="0" smtClean="0">
                <a:solidFill>
                  <a:srgbClr val="0070C0"/>
                </a:solidFill>
              </a:rPr>
              <a:t>–</a:t>
            </a:r>
            <a:r>
              <a:rPr lang="ru-RU" altLang="ru-RU" sz="2000" dirty="0" smtClean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0070C0"/>
                </a:solidFill>
              </a:rPr>
              <a:t>читать ли сам блок или воспользоваться сегментом отката. Возможны два варианта:</a:t>
            </a:r>
          </a:p>
          <a:p>
            <a:pPr indent="457200">
              <a:lnSpc>
                <a:spcPct val="80000"/>
              </a:lnSpc>
            </a:pPr>
            <a:r>
              <a:rPr lang="ru-RU" altLang="ru-RU" sz="2000" dirty="0">
                <a:solidFill>
                  <a:srgbClr val="0070C0"/>
                </a:solidFill>
              </a:rPr>
              <a:t>Если </a:t>
            </a:r>
            <a:r>
              <a:rPr lang="en-US" altLang="ru-RU" sz="2000" b="1" dirty="0">
                <a:solidFill>
                  <a:srgbClr val="0070C0"/>
                </a:solidFill>
              </a:rPr>
              <a:t>SCN</a:t>
            </a:r>
            <a:r>
              <a:rPr lang="en-US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0070C0"/>
                </a:solidFill>
              </a:rPr>
              <a:t>блока меньше или равен </a:t>
            </a:r>
            <a:r>
              <a:rPr lang="en-US" altLang="ru-RU" sz="2000" b="1" dirty="0">
                <a:solidFill>
                  <a:srgbClr val="0070C0"/>
                </a:solidFill>
              </a:rPr>
              <a:t>SCN</a:t>
            </a:r>
            <a:r>
              <a:rPr lang="ru-RU" altLang="ru-RU" sz="2000" dirty="0">
                <a:solidFill>
                  <a:srgbClr val="0070C0"/>
                </a:solidFill>
              </a:rPr>
              <a:t> запроса, то последняя изменявшая блок транзакция завершилась до начала чтения. В этом случае читается сам блок; </a:t>
            </a:r>
          </a:p>
          <a:p>
            <a:pPr indent="457200">
              <a:lnSpc>
                <a:spcPct val="80000"/>
              </a:lnSpc>
            </a:pPr>
            <a:r>
              <a:rPr lang="ru-RU" altLang="ru-RU" sz="2000" dirty="0">
                <a:solidFill>
                  <a:srgbClr val="0070C0"/>
                </a:solidFill>
              </a:rPr>
              <a:t>Если же </a:t>
            </a:r>
            <a:r>
              <a:rPr lang="en-US" altLang="ru-RU" sz="2000" b="1" dirty="0">
                <a:solidFill>
                  <a:srgbClr val="0070C0"/>
                </a:solidFill>
              </a:rPr>
              <a:t>SCN</a:t>
            </a:r>
            <a:r>
              <a:rPr lang="en-US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0070C0"/>
                </a:solidFill>
              </a:rPr>
              <a:t>блока больше </a:t>
            </a:r>
            <a:r>
              <a:rPr lang="en-US" altLang="ru-RU" sz="2000" b="1" dirty="0">
                <a:solidFill>
                  <a:srgbClr val="0070C0"/>
                </a:solidFill>
              </a:rPr>
              <a:t>SCN</a:t>
            </a:r>
            <a:r>
              <a:rPr lang="ru-RU" altLang="ru-RU" sz="2000" dirty="0">
                <a:solidFill>
                  <a:srgbClr val="0070C0"/>
                </a:solidFill>
              </a:rPr>
              <a:t> запроса, то изменения блока завершатся после начала чтения. В этом случае из сегмента отката читается нужный блок, сохранённый в состоянии до начала чтения.</a:t>
            </a:r>
          </a:p>
          <a:p>
            <a:pPr>
              <a:lnSpc>
                <a:spcPct val="80000"/>
              </a:lnSpc>
              <a:buFontTx/>
              <a:buNone/>
            </a:pPr>
            <a:endParaRPr lang="ru-RU" altLang="ru-RU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6476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956621" y="947228"/>
            <a:ext cx="63784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Покажем как </a:t>
            </a:r>
            <a:r>
              <a:rPr lang="en-US" sz="3200" b="1" dirty="0">
                <a:solidFill>
                  <a:srgbClr val="C00000"/>
                </a:solidFill>
              </a:rPr>
              <a:t>SCN</a:t>
            </a:r>
            <a:r>
              <a:rPr lang="ru-RU" sz="3200" b="1" dirty="0">
                <a:solidFill>
                  <a:srgbClr val="C00000"/>
                </a:solidFill>
              </a:rPr>
              <a:t> изменяется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124" y="1881757"/>
            <a:ext cx="10703492" cy="432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093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066693" y="1546461"/>
            <a:ext cx="88838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Уровни изоляции транзакций в СУБД </a:t>
            </a:r>
            <a:r>
              <a:rPr lang="en-US" sz="3200" b="1" dirty="0">
                <a:solidFill>
                  <a:srgbClr val="C00000"/>
                </a:solidFill>
              </a:rPr>
              <a:t>Oracle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42469" y="2279915"/>
            <a:ext cx="105197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defRPr/>
            </a:pPr>
            <a:r>
              <a:rPr lang="ru-RU" sz="2000" dirty="0">
                <a:solidFill>
                  <a:srgbClr val="0070C0"/>
                </a:solidFill>
              </a:rPr>
              <a:t>Oracle в принципе не поддерживает уровень</a:t>
            </a:r>
            <a:r>
              <a:rPr lang="en-US" altLang="ru-RU" sz="2000" b="1" dirty="0">
                <a:solidFill>
                  <a:srgbClr val="0070C0"/>
                </a:solidFill>
              </a:rPr>
              <a:t> </a:t>
            </a:r>
            <a:r>
              <a:rPr lang="en-US" altLang="ru-RU" sz="2000" dirty="0">
                <a:solidFill>
                  <a:srgbClr val="0070C0"/>
                </a:solidFill>
              </a:rPr>
              <a:t>Repeatable read</a:t>
            </a:r>
            <a:r>
              <a:rPr lang="ru-RU" sz="2000" dirty="0">
                <a:solidFill>
                  <a:srgbClr val="0070C0"/>
                </a:solidFill>
              </a:rPr>
              <a:t>, так как многоверсионность исключает грязные данные и неповторяющиеся чтения. По умолчанию для Oracle уровни изоляции </a:t>
            </a:r>
            <a:r>
              <a:rPr lang="ru-RU" sz="2000" dirty="0" smtClean="0">
                <a:solidFill>
                  <a:srgbClr val="0070C0"/>
                </a:solidFill>
              </a:rPr>
              <a:t>- </a:t>
            </a:r>
            <a:r>
              <a:rPr lang="ru-RU" sz="2000" b="1" dirty="0">
                <a:solidFill>
                  <a:srgbClr val="C00000"/>
                </a:solidFill>
              </a:rPr>
              <a:t>Read committed </a:t>
            </a:r>
            <a:r>
              <a:rPr lang="ru-RU" sz="2000" dirty="0">
                <a:solidFill>
                  <a:srgbClr val="0070C0"/>
                </a:solidFill>
              </a:rPr>
              <a:t>(по умолчанию) и </a:t>
            </a:r>
            <a:r>
              <a:rPr lang="ru-RU" sz="2000" b="1" dirty="0">
                <a:solidFill>
                  <a:srgbClr val="C00000"/>
                </a:solidFill>
              </a:rPr>
              <a:t>Serializable</a:t>
            </a:r>
            <a:r>
              <a:rPr lang="ru-RU" sz="2000" dirty="0">
                <a:solidFill>
                  <a:srgbClr val="0070C0"/>
                </a:solidFill>
              </a:rPr>
              <a:t>. Механика </a:t>
            </a:r>
            <a:r>
              <a:rPr lang="en-US" sz="2000" dirty="0">
                <a:solidFill>
                  <a:srgbClr val="0070C0"/>
                </a:solidFill>
              </a:rPr>
              <a:t>SCN </a:t>
            </a:r>
            <a:r>
              <a:rPr lang="ru-RU" sz="2000" dirty="0">
                <a:solidFill>
                  <a:srgbClr val="0070C0"/>
                </a:solidFill>
              </a:rPr>
              <a:t> гарантирует повторяемость чтения (если SELECT в одной  транзакции выбирает из базы набор строк, и в это время вторая транзакция изменяет какие-то из этих строк, то результирующий набор, полученный первой транзакцией, </a:t>
            </a:r>
            <a:r>
              <a:rPr lang="en-US" sz="2000" dirty="0">
                <a:solidFill>
                  <a:srgbClr val="0070C0"/>
                </a:solidFill>
              </a:rPr>
              <a:t>“</a:t>
            </a:r>
            <a:r>
              <a:rPr lang="ru-RU" sz="2000" dirty="0">
                <a:solidFill>
                  <a:srgbClr val="0070C0"/>
                </a:solidFill>
              </a:rPr>
              <a:t>не заметит</a:t>
            </a:r>
            <a:r>
              <a:rPr lang="en-US" sz="2000" dirty="0">
                <a:solidFill>
                  <a:srgbClr val="0070C0"/>
                </a:solidFill>
              </a:rPr>
              <a:t>”</a:t>
            </a:r>
            <a:r>
              <a:rPr lang="ru-RU" sz="2000" dirty="0">
                <a:solidFill>
                  <a:srgbClr val="0070C0"/>
                </a:solidFill>
              </a:rPr>
              <a:t> этих изменений. </a:t>
            </a:r>
            <a:endParaRPr lang="en-US" sz="2000" dirty="0">
              <a:solidFill>
                <a:srgbClr val="0070C0"/>
              </a:solidFill>
            </a:endParaRPr>
          </a:p>
          <a:p>
            <a:pPr indent="457200" algn="just">
              <a:defRPr/>
            </a:pPr>
            <a:r>
              <a:rPr lang="ru-RU" sz="2000" dirty="0">
                <a:solidFill>
                  <a:srgbClr val="0070C0"/>
                </a:solidFill>
              </a:rPr>
              <a:t>В Oracle существуют </a:t>
            </a:r>
            <a:r>
              <a:rPr lang="ru-RU" sz="2000" b="1" dirty="0">
                <a:solidFill>
                  <a:srgbClr val="0070C0"/>
                </a:solidFill>
              </a:rPr>
              <a:t>READ-ONLY</a:t>
            </a:r>
            <a:r>
              <a:rPr lang="ru-RU" sz="2000" dirty="0">
                <a:solidFill>
                  <a:srgbClr val="0070C0"/>
                </a:solidFill>
              </a:rPr>
              <a:t> транзакции, которые не могут изменять данные, а по уровню изоляции соответствуют Serializable.</a:t>
            </a:r>
          </a:p>
          <a:p>
            <a:pPr indent="457200" algn="just">
              <a:defRPr/>
            </a:pPr>
            <a:r>
              <a:rPr lang="ru-RU" sz="2000" dirty="0">
                <a:solidFill>
                  <a:srgbClr val="0070C0"/>
                </a:solidFill>
              </a:rPr>
              <a:t>Существуют ещё </a:t>
            </a:r>
            <a:r>
              <a:rPr lang="ru-RU" sz="2000" b="1" dirty="0">
                <a:solidFill>
                  <a:srgbClr val="C00000"/>
                </a:solidFill>
              </a:rPr>
              <a:t>автономные</a:t>
            </a:r>
            <a:r>
              <a:rPr lang="ru-RU" sz="2000" dirty="0">
                <a:solidFill>
                  <a:srgbClr val="0070C0"/>
                </a:solidFill>
              </a:rPr>
              <a:t> и </a:t>
            </a:r>
            <a:r>
              <a:rPr lang="ru-RU" sz="2000" b="1" dirty="0">
                <a:solidFill>
                  <a:srgbClr val="C00000"/>
                </a:solidFill>
              </a:rPr>
              <a:t>дискретные</a:t>
            </a:r>
            <a:r>
              <a:rPr lang="ru-RU" sz="2000" dirty="0">
                <a:solidFill>
                  <a:srgbClr val="0070C0"/>
                </a:solidFill>
              </a:rPr>
              <a:t> транзакции.</a:t>
            </a:r>
          </a:p>
        </p:txBody>
      </p:sp>
    </p:spTree>
    <p:extLst>
      <p:ext uri="{BB962C8B-B14F-4D97-AF65-F5344CB8AC3E}">
        <p14:creationId xmlns:p14="http://schemas.microsoft.com/office/powerpoint/2010/main" val="24575340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927401" y="82449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Полезные скрипты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18946" y="1244319"/>
            <a:ext cx="1207305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ru-RU" dirty="0">
                <a:solidFill>
                  <a:srgbClr val="C00000"/>
                </a:solidFill>
              </a:rPr>
              <a:t>Узнать версию </a:t>
            </a:r>
            <a:r>
              <a:rPr lang="en-US" dirty="0">
                <a:solidFill>
                  <a:srgbClr val="C00000"/>
                </a:solidFill>
              </a:rPr>
              <a:t>Oracle</a:t>
            </a:r>
            <a:endParaRPr lang="ru-RU" dirty="0">
              <a:solidFill>
                <a:srgbClr val="C00000"/>
              </a:solidFill>
            </a:endParaRPr>
          </a:p>
          <a:p>
            <a:r>
              <a:rPr lang="en-US" b="1" dirty="0"/>
              <a:t>SELECT</a:t>
            </a:r>
            <a:r>
              <a:rPr lang="en-US" dirty="0"/>
              <a:t> banner </a:t>
            </a:r>
            <a:r>
              <a:rPr lang="en-US" b="1" dirty="0"/>
              <a:t>FROM</a:t>
            </a:r>
            <a:r>
              <a:rPr lang="en-US" dirty="0"/>
              <a:t> v$version;</a:t>
            </a:r>
          </a:p>
          <a:p>
            <a:pPr indent="457200"/>
            <a:r>
              <a:rPr lang="ru-RU" dirty="0">
                <a:solidFill>
                  <a:srgbClr val="C00000"/>
                </a:solidFill>
              </a:rPr>
              <a:t>Узнать размер базы данных в гигабайтах</a:t>
            </a:r>
          </a:p>
          <a:p>
            <a:r>
              <a:rPr lang="en-US" b="1" dirty="0"/>
              <a:t>SELECT</a:t>
            </a:r>
            <a:r>
              <a:rPr lang="en-US" dirty="0"/>
              <a:t> SUM (bytes) / 1024 / 1024 / 1024 AS GB </a:t>
            </a:r>
            <a:r>
              <a:rPr lang="en-US" b="1" dirty="0"/>
              <a:t>FROM</a:t>
            </a:r>
            <a:r>
              <a:rPr lang="en-US" dirty="0"/>
              <a:t> dba_data_files;</a:t>
            </a:r>
          </a:p>
          <a:p>
            <a:pPr indent="457200"/>
            <a:r>
              <a:rPr lang="ru-RU" dirty="0">
                <a:solidFill>
                  <a:srgbClr val="C00000"/>
                </a:solidFill>
              </a:rPr>
              <a:t>Какие табличные пространства используются</a:t>
            </a:r>
          </a:p>
          <a:p>
            <a:r>
              <a:rPr lang="en-US" b="1" dirty="0"/>
              <a:t>SELECT</a:t>
            </a:r>
            <a:r>
              <a:rPr lang="en-US" dirty="0"/>
              <a:t> tablespace_name </a:t>
            </a:r>
            <a:r>
              <a:rPr lang="en-US" b="1" dirty="0"/>
              <a:t>from</a:t>
            </a:r>
            <a:r>
              <a:rPr lang="en-US" dirty="0"/>
              <a:t> dba_tablespaces;</a:t>
            </a:r>
            <a:endParaRPr lang="ru-RU" dirty="0"/>
          </a:p>
          <a:p>
            <a:pPr indent="457200"/>
            <a:r>
              <a:rPr lang="ru-RU" dirty="0">
                <a:solidFill>
                  <a:srgbClr val="C00000"/>
                </a:solidFill>
              </a:rPr>
              <a:t>Список табличных пространств, занятых объектами пользователя</a:t>
            </a:r>
          </a:p>
          <a:p>
            <a:r>
              <a:rPr lang="en-US" b="1" dirty="0"/>
              <a:t>select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/>
              <a:t>tablespace_name </a:t>
            </a:r>
            <a:r>
              <a:rPr lang="en-US" b="1" dirty="0"/>
              <a:t>from</a:t>
            </a:r>
            <a:r>
              <a:rPr lang="en-US" dirty="0"/>
              <a:t> user_tables </a:t>
            </a:r>
            <a:r>
              <a:rPr lang="en-US" b="1" dirty="0">
                <a:solidFill>
                  <a:srgbClr val="7030A0"/>
                </a:solidFill>
              </a:rPr>
              <a:t>union</a:t>
            </a:r>
            <a:r>
              <a:rPr lang="en-US" dirty="0"/>
              <a:t> </a:t>
            </a:r>
            <a:r>
              <a:rPr lang="en-US" b="1" dirty="0"/>
              <a:t>select</a:t>
            </a:r>
            <a:r>
              <a:rPr lang="en-US" dirty="0"/>
              <a:t> tablespace_name </a:t>
            </a:r>
            <a:r>
              <a:rPr lang="en-US" b="1" dirty="0"/>
              <a:t>from</a:t>
            </a:r>
            <a:r>
              <a:rPr lang="en-US" dirty="0"/>
              <a:t> user_indexes;</a:t>
            </a:r>
          </a:p>
          <a:p>
            <a:pPr indent="457200"/>
            <a:r>
              <a:rPr lang="ru-RU" dirty="0">
                <a:solidFill>
                  <a:srgbClr val="C00000"/>
                </a:solidFill>
              </a:rPr>
              <a:t>В каких файлах хранятся табличные пространства.</a:t>
            </a:r>
          </a:p>
          <a:p>
            <a:r>
              <a:rPr lang="en-US" b="1" dirty="0"/>
              <a:t>SELECT</a:t>
            </a:r>
            <a:r>
              <a:rPr lang="en-US" dirty="0"/>
              <a:t> file_name, tablespace_name </a:t>
            </a:r>
            <a:r>
              <a:rPr lang="en-US" b="1" dirty="0"/>
              <a:t>FROM</a:t>
            </a:r>
            <a:r>
              <a:rPr lang="en-US" dirty="0"/>
              <a:t> dba_data_files;</a:t>
            </a:r>
          </a:p>
          <a:p>
            <a:pPr indent="457200"/>
            <a:r>
              <a:rPr lang="ru-RU" dirty="0">
                <a:solidFill>
                  <a:srgbClr val="C00000"/>
                </a:solidFill>
              </a:rPr>
              <a:t>Размер и свободное место для всех табличных пространств</a:t>
            </a:r>
          </a:p>
          <a:p>
            <a:r>
              <a:rPr lang="en-US" b="1" dirty="0"/>
              <a:t>SELECT</a:t>
            </a:r>
            <a:r>
              <a:rPr lang="en-US" dirty="0"/>
              <a:t> a.tablespace_name, "Free, MB", "Total, MB" </a:t>
            </a:r>
            <a:r>
              <a:rPr lang="en-US" b="1" dirty="0"/>
              <a:t>FROM</a:t>
            </a:r>
          </a:p>
          <a:p>
            <a:r>
              <a:rPr lang="en-US" dirty="0"/>
              <a:t>  (</a:t>
            </a:r>
            <a:r>
              <a:rPr lang="en-US" b="1" dirty="0"/>
              <a:t>SELECT</a:t>
            </a:r>
            <a:r>
              <a:rPr lang="en-US" dirty="0"/>
              <a:t> tablespace_name, ROUND(SUM(bytes)/1024/1024) AS "Total, MB" </a:t>
            </a:r>
            <a:r>
              <a:rPr lang="en-US" b="1" dirty="0"/>
              <a:t>FROM</a:t>
            </a:r>
            <a:r>
              <a:rPr lang="en-US" dirty="0"/>
              <a:t> dba_data_files </a:t>
            </a:r>
            <a:r>
              <a:rPr lang="en-US" b="1" dirty="0"/>
              <a:t>GROUP BY</a:t>
            </a:r>
            <a:r>
              <a:rPr lang="en-US" dirty="0"/>
              <a:t> tablespace_name</a:t>
            </a:r>
          </a:p>
          <a:p>
            <a:r>
              <a:rPr lang="en-US" b="1" dirty="0">
                <a:solidFill>
                  <a:srgbClr val="7030A0"/>
                </a:solidFill>
              </a:rPr>
              <a:t>UNION</a:t>
            </a:r>
          </a:p>
          <a:p>
            <a:r>
              <a:rPr lang="en-US" b="1" dirty="0"/>
              <a:t>  SELECT </a:t>
            </a:r>
            <a:r>
              <a:rPr lang="en-US" dirty="0"/>
              <a:t>tablespace_name, ROUND(SUM(bytes)/1024/1024) AS "Total, MB" </a:t>
            </a:r>
            <a:r>
              <a:rPr lang="en-US" b="1" dirty="0"/>
              <a:t>FROM</a:t>
            </a:r>
            <a:r>
              <a:rPr lang="en-US" dirty="0"/>
              <a:t> dba_temp_files </a:t>
            </a:r>
            <a:r>
              <a:rPr lang="en-US" b="1" dirty="0"/>
              <a:t>GROUP BY </a:t>
            </a:r>
            <a:r>
              <a:rPr lang="en-US" dirty="0"/>
              <a:t>tablespace_name) a,</a:t>
            </a:r>
          </a:p>
          <a:p>
            <a:r>
              <a:rPr lang="en-US" dirty="0"/>
              <a:t>  (</a:t>
            </a:r>
            <a:r>
              <a:rPr lang="en-US" b="1" dirty="0"/>
              <a:t>SELECT</a:t>
            </a:r>
            <a:r>
              <a:rPr lang="en-US" dirty="0"/>
              <a:t> tablespace_name, ROUND(SUM(bytes)/1024/1024) AS "Free, MB" </a:t>
            </a:r>
            <a:r>
              <a:rPr lang="en-US" b="1" dirty="0"/>
              <a:t>FROM</a:t>
            </a:r>
            <a:r>
              <a:rPr lang="en-US" dirty="0"/>
              <a:t> dba_free_space </a:t>
            </a:r>
            <a:r>
              <a:rPr lang="en-US" b="1" dirty="0"/>
              <a:t>GROUP BY </a:t>
            </a:r>
            <a:r>
              <a:rPr lang="en-US" dirty="0"/>
              <a:t>tablespace_name) b</a:t>
            </a:r>
          </a:p>
          <a:p>
            <a:r>
              <a:rPr lang="en-US" b="1" dirty="0"/>
              <a:t>WHERE</a:t>
            </a:r>
            <a:r>
              <a:rPr lang="en-US" dirty="0"/>
              <a:t> a.tablespace_name = b.tablespace_name (+)</a:t>
            </a:r>
          </a:p>
          <a:p>
            <a:r>
              <a:rPr lang="en-US" b="1" dirty="0"/>
              <a:t>ORDER BY </a:t>
            </a:r>
            <a:r>
              <a:rPr lang="en-US" dirty="0"/>
              <a:t>a.tablespace_name;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6424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514912" y="1918338"/>
            <a:ext cx="10275644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ru-RU" sz="2000" dirty="0">
                <a:solidFill>
                  <a:srgbClr val="C00000"/>
                </a:solidFill>
              </a:rPr>
              <a:t>Содержимое табличного пространства </a:t>
            </a:r>
            <a:r>
              <a:rPr lang="en-US" sz="2000" dirty="0">
                <a:solidFill>
                  <a:srgbClr val="C00000"/>
                </a:solidFill>
              </a:rPr>
              <a:t>system</a:t>
            </a:r>
            <a:r>
              <a:rPr lang="ru-RU" sz="2000" dirty="0">
                <a:solidFill>
                  <a:srgbClr val="C00000"/>
                </a:solidFill>
              </a:rPr>
              <a:t> (очень большой ответ)</a:t>
            </a:r>
            <a:endParaRPr lang="en-US" sz="2000" dirty="0">
              <a:solidFill>
                <a:srgbClr val="C00000"/>
              </a:solidFill>
            </a:endParaRPr>
          </a:p>
          <a:p>
            <a:r>
              <a:rPr lang="en-US" sz="2000" b="1" dirty="0"/>
              <a:t>SELECT</a:t>
            </a:r>
            <a:r>
              <a:rPr lang="en-US" sz="2000" dirty="0"/>
              <a:t> segment_name,</a:t>
            </a:r>
            <a:r>
              <a:rPr lang="ru-RU" sz="2000" dirty="0"/>
              <a:t> </a:t>
            </a:r>
            <a:r>
              <a:rPr lang="en-US" sz="2000" dirty="0"/>
              <a:t>owner, sum(bytes) </a:t>
            </a:r>
            <a:r>
              <a:rPr lang="ru-RU" sz="2000" dirty="0"/>
              <a:t> </a:t>
            </a:r>
          </a:p>
          <a:p>
            <a:r>
              <a:rPr lang="en-US" sz="2000" b="1" dirty="0"/>
              <a:t>FROM</a:t>
            </a:r>
            <a:r>
              <a:rPr lang="en-US" sz="2000" dirty="0"/>
              <a:t> dba_segments </a:t>
            </a:r>
            <a:r>
              <a:rPr lang="en-US" sz="2000" b="1" dirty="0"/>
              <a:t>WHERE</a:t>
            </a:r>
            <a:r>
              <a:rPr lang="en-US" sz="2000" dirty="0"/>
              <a:t> tablespace_name = 'SYSTEM'  </a:t>
            </a:r>
            <a:endParaRPr lang="ru-RU" sz="2000" dirty="0"/>
          </a:p>
          <a:p>
            <a:r>
              <a:rPr lang="en-US" sz="2000" b="1" dirty="0"/>
              <a:t>GROUP BY </a:t>
            </a:r>
            <a:r>
              <a:rPr lang="en-US" sz="2000" dirty="0"/>
              <a:t>segment_name, owner </a:t>
            </a:r>
            <a:endParaRPr lang="ru-RU" sz="2000" dirty="0"/>
          </a:p>
          <a:p>
            <a:r>
              <a:rPr lang="en-US" sz="2000" b="1" dirty="0"/>
              <a:t>ORDER BY </a:t>
            </a:r>
            <a:r>
              <a:rPr lang="en-US" sz="2000" dirty="0"/>
              <a:t>3,2 desc;</a:t>
            </a:r>
            <a:endParaRPr lang="ru-RU" sz="2000" dirty="0"/>
          </a:p>
          <a:p>
            <a:pPr indent="457200"/>
            <a:r>
              <a:rPr lang="ru-RU" sz="2000" dirty="0">
                <a:solidFill>
                  <a:srgbClr val="C00000"/>
                </a:solidFill>
              </a:rPr>
              <a:t>Содержимое табличного пространства </a:t>
            </a:r>
            <a:r>
              <a:rPr lang="en-US" sz="2000" dirty="0">
                <a:solidFill>
                  <a:srgbClr val="C00000"/>
                </a:solidFill>
              </a:rPr>
              <a:t>sysaux</a:t>
            </a:r>
          </a:p>
          <a:p>
            <a:r>
              <a:rPr lang="en-US" sz="2000" dirty="0"/>
              <a:t>SET pagesize 0;</a:t>
            </a:r>
          </a:p>
          <a:p>
            <a:r>
              <a:rPr lang="en-US" sz="2000" dirty="0"/>
              <a:t>SET linesize 200;</a:t>
            </a:r>
          </a:p>
          <a:p>
            <a:r>
              <a:rPr lang="en-US" sz="2000" b="1" dirty="0"/>
              <a:t>SELECT </a:t>
            </a:r>
            <a:r>
              <a:rPr lang="en-US" sz="2000" dirty="0"/>
              <a:t>occupant_desc,space_usage_kbytes </a:t>
            </a:r>
          </a:p>
          <a:p>
            <a:r>
              <a:rPr lang="en-US" sz="2000" b="1" dirty="0"/>
              <a:t>FROM</a:t>
            </a:r>
            <a:r>
              <a:rPr lang="en-US" sz="2000" dirty="0"/>
              <a:t> V$SYSAUX_OCCUPANTS </a:t>
            </a:r>
            <a:r>
              <a:rPr lang="en-US" sz="2000" b="1" dirty="0"/>
              <a:t>ORDER BY</a:t>
            </a:r>
            <a:r>
              <a:rPr lang="en-US" sz="2000" dirty="0"/>
              <a:t> space_usage_kbytes;</a:t>
            </a:r>
            <a:endParaRPr lang="ru-RU" sz="2000" dirty="0"/>
          </a:p>
          <a:p>
            <a:pPr indent="457200"/>
            <a:endParaRPr lang="ru-RU" sz="2000" dirty="0">
              <a:solidFill>
                <a:srgbClr val="0070C0"/>
              </a:solidFill>
            </a:endParaRPr>
          </a:p>
          <a:p>
            <a:pPr indent="457200"/>
            <a:r>
              <a:rPr lang="ru-RU" sz="2000" dirty="0">
                <a:solidFill>
                  <a:srgbClr val="C00000"/>
                </a:solidFill>
              </a:rPr>
              <a:t>Сгенерировать случайное число между 1 и 100,</a:t>
            </a:r>
          </a:p>
          <a:p>
            <a:r>
              <a:rPr lang="en-US" sz="2000" b="1" dirty="0"/>
              <a:t>SELECT</a:t>
            </a:r>
            <a:r>
              <a:rPr lang="en-US" sz="2000" dirty="0"/>
              <a:t> ROUND (DBMS_RANDOM.VALUE () * 100) + 1 AS random_num </a:t>
            </a:r>
            <a:r>
              <a:rPr lang="en-US" sz="2000" b="1" dirty="0"/>
              <a:t>FROM</a:t>
            </a:r>
            <a:r>
              <a:rPr lang="en-US" sz="2000" dirty="0"/>
              <a:t> DUAL;</a:t>
            </a:r>
            <a:endParaRPr lang="ru-RU" sz="2000" dirty="0"/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321410" y="116519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Другие скрипты</a:t>
            </a:r>
          </a:p>
        </p:txBody>
      </p:sp>
    </p:spTree>
    <p:extLst>
      <p:ext uri="{BB962C8B-B14F-4D97-AF65-F5344CB8AC3E}">
        <p14:creationId xmlns:p14="http://schemas.microsoft.com/office/powerpoint/2010/main" val="28897954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183699" y="1048367"/>
            <a:ext cx="104244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3200" dirty="0">
                <a:solidFill>
                  <a:srgbClr val="FF0000"/>
                </a:solidFill>
              </a:rPr>
              <a:t> </a:t>
            </a:r>
            <a:r>
              <a:rPr lang="en-US" altLang="ru-RU" sz="3200" b="1" dirty="0">
                <a:solidFill>
                  <a:srgbClr val="C00000"/>
                </a:solidFill>
              </a:rPr>
              <a:t>Multitenant database</a:t>
            </a:r>
            <a:r>
              <a:rPr lang="ru-RU" altLang="ru-RU" sz="3200" b="1" dirty="0">
                <a:solidFill>
                  <a:srgbClr val="C00000"/>
                </a:solidFill>
              </a:rPr>
              <a:t>. </a:t>
            </a:r>
            <a:r>
              <a:rPr lang="ru-RU" sz="3200" b="1" dirty="0">
                <a:solidFill>
                  <a:srgbClr val="C00000"/>
                </a:solidFill>
              </a:rPr>
              <a:t>Уточняем термины</a:t>
            </a:r>
            <a:r>
              <a:rPr lang="ru-RU" altLang="ru-RU" sz="3200" b="1" dirty="0">
                <a:solidFill>
                  <a:srgbClr val="C00000"/>
                </a:solidFill>
              </a:rPr>
              <a:t> 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8C5914-28DA-46D9-B92E-E342E15A68CF}"/>
              </a:ext>
            </a:extLst>
          </p:cNvPr>
          <p:cNvSpPr txBox="1"/>
          <p:nvPr/>
        </p:nvSpPr>
        <p:spPr>
          <a:xfrm>
            <a:off x="205646" y="1637254"/>
            <a:ext cx="11402458" cy="43581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1800" b="1" i="0" dirty="0">
                <a:solidFill>
                  <a:srgbClr val="C00000"/>
                </a:solidFill>
                <a:effectLst/>
              </a:rPr>
              <a:t>База данных </a:t>
            </a:r>
            <a:r>
              <a:rPr lang="ru-RU" sz="1800" b="0" i="0" dirty="0">
                <a:solidFill>
                  <a:srgbClr val="0070C0"/>
                </a:solidFill>
                <a:effectLst/>
              </a:rPr>
              <a:t>в Oracle — </a:t>
            </a:r>
            <a:r>
              <a:rPr lang="ru-RU" sz="1800" b="0" i="0" dirty="0">
                <a:solidFill>
                  <a:srgbClr val="7030A0"/>
                </a:solidFill>
                <a:effectLst/>
              </a:rPr>
              <a:t>это физическое хранилище информации</a:t>
            </a:r>
            <a:r>
              <a:rPr lang="ru-RU" sz="1800" b="0" i="0" dirty="0">
                <a:solidFill>
                  <a:srgbClr val="0070C0"/>
                </a:solidFill>
                <a:effectLst/>
              </a:rPr>
              <a:t>. Состоит из файлов хранящихся на дисках.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1800" b="1" dirty="0">
                <a:solidFill>
                  <a:srgbClr val="C00000"/>
                </a:solidFill>
              </a:rPr>
              <a:t>Э</a:t>
            </a:r>
            <a:r>
              <a:rPr lang="ru-RU" sz="1800" b="1" i="0" dirty="0">
                <a:solidFill>
                  <a:srgbClr val="C00000"/>
                </a:solidFill>
                <a:effectLst/>
              </a:rPr>
              <a:t>кземпляр</a:t>
            </a:r>
            <a:r>
              <a:rPr lang="ru-RU" sz="1800" b="0" i="0" dirty="0">
                <a:solidFill>
                  <a:srgbClr val="0070C0"/>
                </a:solidFill>
                <a:effectLst/>
              </a:rPr>
              <a:t> — </a:t>
            </a:r>
            <a:r>
              <a:rPr lang="ru-RU" sz="1800" b="0" i="0" dirty="0">
                <a:solidFill>
                  <a:srgbClr val="7030A0"/>
                </a:solidFill>
                <a:effectLst/>
              </a:rPr>
              <a:t>это программное обеспечение</a:t>
            </a:r>
            <a:r>
              <a:rPr lang="ru-RU" sz="1800" b="0" i="0" dirty="0">
                <a:solidFill>
                  <a:srgbClr val="0070C0"/>
                </a:solidFill>
                <a:effectLst/>
              </a:rPr>
              <a:t>, работающее на сервере и предоставляющее доступ к информации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1800" b="0" i="0" dirty="0">
                <a:solidFill>
                  <a:srgbClr val="0070C0"/>
                </a:solidFill>
                <a:effectLst/>
              </a:rPr>
              <a:t>в БД Oracle. </a:t>
            </a:r>
            <a:r>
              <a:rPr lang="ru-RU" sz="1800" dirty="0">
                <a:solidFill>
                  <a:srgbClr val="0070C0"/>
                </a:solidFill>
              </a:rPr>
              <a:t>Э</a:t>
            </a:r>
            <a:r>
              <a:rPr lang="ru-RU" sz="1800" b="0" i="0" dirty="0">
                <a:solidFill>
                  <a:srgbClr val="0070C0"/>
                </a:solidFill>
                <a:effectLst/>
              </a:rPr>
              <a:t>кземпляр </a:t>
            </a:r>
            <a:r>
              <a:rPr lang="ru-RU" sz="1800" b="0" i="0" dirty="0" smtClean="0">
                <a:solidFill>
                  <a:srgbClr val="0070C0"/>
                </a:solidFill>
                <a:effectLst/>
              </a:rPr>
              <a:t>- </a:t>
            </a:r>
            <a:r>
              <a:rPr lang="ru-RU" sz="1800" b="0" i="0" dirty="0">
                <a:solidFill>
                  <a:srgbClr val="0070C0"/>
                </a:solidFill>
                <a:effectLst/>
              </a:rPr>
              <a:t>сущность логическая. Состоит из структур в оперативной памяти и процессов, которые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1800" b="0" i="0" dirty="0">
                <a:solidFill>
                  <a:srgbClr val="0070C0"/>
                </a:solidFill>
                <a:effectLst/>
              </a:rPr>
              <a:t>работают на сервере. Экземпляр может принадлежать единственной базе данных. При этом с одной базой данных бывает ассоциировано несколько экземпляров. Если экземпляр остановлен, обратиться к БД нельзя.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1800" b="0" i="0" dirty="0">
                <a:solidFill>
                  <a:srgbClr val="0070C0"/>
                </a:solidFill>
                <a:effectLst/>
              </a:rPr>
              <a:t>Персистентностью экземпляр не обладает.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1800" b="1" i="0" dirty="0">
                <a:solidFill>
                  <a:srgbClr val="C00000"/>
                </a:solidFill>
                <a:effectLst/>
              </a:rPr>
              <a:t>Схема</a:t>
            </a:r>
            <a:r>
              <a:rPr lang="ru-RU" sz="1800" b="0" i="0" dirty="0">
                <a:solidFill>
                  <a:srgbClr val="0070C0"/>
                </a:solidFill>
                <a:effectLst/>
              </a:rPr>
              <a:t> – во всех СУБД это </a:t>
            </a:r>
            <a:r>
              <a:rPr lang="ru-RU" sz="1800" b="0" i="0" dirty="0">
                <a:solidFill>
                  <a:srgbClr val="7030A0"/>
                </a:solidFill>
                <a:effectLst/>
              </a:rPr>
              <a:t>пространство имен для объектов базы</a:t>
            </a:r>
            <a:r>
              <a:rPr lang="ru-RU" sz="1800" b="0" i="0" dirty="0">
                <a:solidFill>
                  <a:srgbClr val="0070C0"/>
                </a:solidFill>
                <a:effectLst/>
              </a:rPr>
              <a:t>, таких как таблицы, пакеты, функции и т.п. Имена объектов должны быть уникальны в пределах схемы. Особенность </a:t>
            </a:r>
            <a:r>
              <a:rPr lang="en-US" sz="1800" b="0" i="0" dirty="0">
                <a:solidFill>
                  <a:srgbClr val="0070C0"/>
                </a:solidFill>
                <a:effectLst/>
              </a:rPr>
              <a:t>Oracle </a:t>
            </a:r>
            <a:r>
              <a:rPr lang="ru-RU" sz="1800" b="0" i="0" dirty="0">
                <a:solidFill>
                  <a:srgbClr val="0070C0"/>
                </a:solidFill>
                <a:effectLst/>
              </a:rPr>
              <a:t>в том, что создавая </a:t>
            </a:r>
            <a:r>
              <a:rPr lang="ru-RU" sz="1800" b="1" i="0" dirty="0">
                <a:solidFill>
                  <a:srgbClr val="0070C0"/>
                </a:solidFill>
                <a:effectLst/>
              </a:rPr>
              <a:t>пользователя,</a:t>
            </a:r>
            <a:r>
              <a:rPr lang="ru-RU" sz="1800" b="0" i="0" dirty="0">
                <a:solidFill>
                  <a:srgbClr val="0070C0"/>
                </a:solidFill>
                <a:effectLst/>
              </a:rPr>
              <a:t>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1800" b="0" i="0" dirty="0">
                <a:solidFill>
                  <a:srgbClr val="0070C0"/>
                </a:solidFill>
                <a:effectLst/>
              </a:rPr>
              <a:t>вы создаёте одноименную пустую схему .</a:t>
            </a:r>
          </a:p>
          <a:p>
            <a:pPr marL="0" indent="45720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1800" b="0" i="0" dirty="0">
                <a:solidFill>
                  <a:srgbClr val="0070C0"/>
                </a:solidFill>
                <a:effectLst/>
              </a:rPr>
              <a:t>Команда </a:t>
            </a:r>
            <a:r>
              <a:rPr lang="ru-RU" sz="1800" b="1" i="0" dirty="0">
                <a:solidFill>
                  <a:srgbClr val="0070C0"/>
                </a:solidFill>
                <a:effectLst/>
              </a:rPr>
              <a:t>CREATE USER </a:t>
            </a:r>
            <a:r>
              <a:rPr lang="ru-RU" sz="1800" b="0" i="0" dirty="0">
                <a:solidFill>
                  <a:srgbClr val="0070C0"/>
                </a:solidFill>
                <a:effectLst/>
              </a:rPr>
              <a:t>создает пользователя. Он также </a:t>
            </a:r>
            <a:r>
              <a:rPr lang="ru-RU" sz="1800" b="0" i="1" dirty="0">
                <a:solidFill>
                  <a:srgbClr val="0070C0"/>
                </a:solidFill>
                <a:effectLst/>
              </a:rPr>
              <a:t>автоматически создает схему для этого пользователя</a:t>
            </a:r>
            <a:r>
              <a:rPr lang="ru-RU" sz="1800" b="0" i="0" dirty="0">
                <a:solidFill>
                  <a:srgbClr val="0070C0"/>
                </a:solidFill>
                <a:effectLst/>
              </a:rPr>
              <a:t>.</a:t>
            </a:r>
          </a:p>
          <a:p>
            <a:pPr marL="0" indent="45720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0070C0"/>
                </a:solidFill>
              </a:rPr>
              <a:t>Удаляя пользователя, вы не удаляете схему, если, конечно, не использована опция каскадного удаления: </a:t>
            </a:r>
            <a:endParaRPr lang="ru-RU" sz="1800" b="0" i="0" dirty="0">
              <a:solidFill>
                <a:srgbClr val="0070C0"/>
              </a:solidFill>
              <a:effectLst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sz="1800" b="1" i="0" dirty="0">
                <a:effectLst/>
              </a:rPr>
              <a:t>DROP USER &lt;name&gt; CASCADE</a:t>
            </a:r>
            <a:endParaRPr lang="ru-RU" sz="1800" b="1" i="0" dirty="0">
              <a:effectLst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ru-RU" sz="1800" b="1" u="sng" dirty="0">
                <a:solidFill>
                  <a:srgbClr val="C00000"/>
                </a:solidFill>
              </a:rPr>
              <a:t>Замечание</a:t>
            </a:r>
            <a:r>
              <a:rPr lang="ru-RU" sz="1800" b="1" dirty="0">
                <a:solidFill>
                  <a:srgbClr val="C00000"/>
                </a:solidFill>
              </a:rPr>
              <a:t>: </a:t>
            </a:r>
            <a:r>
              <a:rPr lang="ru-RU" sz="1800" dirty="0">
                <a:solidFill>
                  <a:srgbClr val="0070C0"/>
                </a:solidFill>
              </a:rPr>
              <a:t>В одной базе могут содержаться несколько схем.</a:t>
            </a:r>
          </a:p>
        </p:txBody>
      </p:sp>
    </p:spTree>
    <p:extLst>
      <p:ext uri="{BB962C8B-B14F-4D97-AF65-F5344CB8AC3E}">
        <p14:creationId xmlns:p14="http://schemas.microsoft.com/office/powerpoint/2010/main" val="1972487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0" y="261809"/>
            <a:ext cx="83013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3200" b="1" dirty="0">
                <a:solidFill>
                  <a:srgbClr val="C00000"/>
                </a:solidFill>
              </a:rPr>
              <a:t>Облачные базы данных. Основные понятия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7B8F98-3C11-4C9B-AB24-F95659E3A2B3}"/>
              </a:ext>
            </a:extLst>
          </p:cNvPr>
          <p:cNvSpPr txBox="1"/>
          <p:nvPr/>
        </p:nvSpPr>
        <p:spPr>
          <a:xfrm>
            <a:off x="143220" y="982297"/>
            <a:ext cx="11885092" cy="594008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95000"/>
              </a:lnSpc>
            </a:pPr>
            <a:r>
              <a:rPr lang="ru-RU" sz="2000" b="1" dirty="0">
                <a:solidFill>
                  <a:srgbClr val="C00000"/>
                </a:solidFill>
              </a:rPr>
              <a:t>Облачные базы</a:t>
            </a:r>
            <a:r>
              <a:rPr lang="ru-RU" sz="2000" dirty="0">
                <a:solidFill>
                  <a:srgbClr val="0070C0"/>
                </a:solidFill>
              </a:rPr>
              <a:t> данных работают на платформах облачных вычислений, таких как Amazon и др. Две основных модели развертывания: 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030A0"/>
                </a:solidFill>
              </a:rPr>
              <a:t>пользователи приобретают услугу доступа к базам данных</a:t>
            </a:r>
            <a:r>
              <a:rPr lang="ru-RU" sz="2000" dirty="0">
                <a:solidFill>
                  <a:srgbClr val="0070C0"/>
                </a:solidFill>
              </a:rPr>
              <a:t>, обслуживаемым поставщиком облачного сервиса, 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7030A0"/>
                </a:solidFill>
              </a:rPr>
              <a:t>пользователи запускают базы данных в облаке независимо</a:t>
            </a:r>
            <a:r>
              <a:rPr lang="ru-RU" sz="2000" dirty="0">
                <a:solidFill>
                  <a:srgbClr val="0070C0"/>
                </a:solidFill>
              </a:rPr>
              <a:t>, используя виртуальные машины. Облачные базы работают и в SQL, и в NoSQL моделях данных. </a:t>
            </a:r>
          </a:p>
          <a:p>
            <a:pPr>
              <a:lnSpc>
                <a:spcPct val="95000"/>
              </a:lnSpc>
            </a:pPr>
            <a:r>
              <a:rPr lang="ru-RU" sz="2000" dirty="0">
                <a:solidFill>
                  <a:srgbClr val="0070C0"/>
                </a:solidFill>
              </a:rPr>
              <a:t>  База данных как сервис.</a:t>
            </a:r>
          </a:p>
          <a:p>
            <a:pPr>
              <a:lnSpc>
                <a:spcPct val="95000"/>
              </a:lnSpc>
            </a:pPr>
            <a:r>
              <a:rPr lang="ru-RU" sz="2000" dirty="0">
                <a:solidFill>
                  <a:srgbClr val="0070C0"/>
                </a:solidFill>
              </a:rPr>
              <a:t>  </a:t>
            </a:r>
            <a:r>
              <a:rPr lang="ru-RU" sz="2000" b="1" dirty="0">
                <a:solidFill>
                  <a:srgbClr val="C00000"/>
                </a:solidFill>
              </a:rPr>
              <a:t>BaaS (Database as a service) </a:t>
            </a:r>
            <a:r>
              <a:rPr lang="ru-RU" sz="2000" dirty="0">
                <a:solidFill>
                  <a:srgbClr val="0070C0"/>
                </a:solidFill>
              </a:rPr>
              <a:t>— это управляемый сервис (облачный) к хранению и управлению данными в СУБД.  Пользователь не устанавливает и не поддерживает базу данных, а получает ее в облаке как настроенное и оптимизированное решение. Обычно  облачные СУБД тарифицируются по объёму данных в реально используемой БД и количеству клиентских подключений к базе.</a:t>
            </a:r>
          </a:p>
          <a:p>
            <a:pPr>
              <a:lnSpc>
                <a:spcPct val="95000"/>
              </a:lnSpc>
            </a:pPr>
            <a:r>
              <a:rPr lang="ru-RU" sz="2000" dirty="0">
                <a:solidFill>
                  <a:srgbClr val="0070C0"/>
                </a:solidFill>
              </a:rPr>
              <a:t>  В зону ответственности провайдера входит вся IТ-инфраструктура, хостинг баз данных и администрирова-ние. Пользователь управляет данными. Доступ к базе данных в онлайн-режиме через Интернет.</a:t>
            </a:r>
          </a:p>
          <a:p>
            <a:pPr>
              <a:lnSpc>
                <a:spcPct val="95000"/>
              </a:lnSpc>
            </a:pPr>
            <a:r>
              <a:rPr lang="ru-RU" sz="2000" b="1" dirty="0">
                <a:solidFill>
                  <a:srgbClr val="C00000"/>
                </a:solidFill>
              </a:rPr>
              <a:t>Преимущества облачных СУБД: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</a:rPr>
              <a:t>Можно быстро развернуть и так же быстро—вывести из эксплуатации.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</a:rPr>
              <a:t>Снижение затрат.</a:t>
            </a:r>
          </a:p>
          <a:p>
            <a:pPr>
              <a:lnSpc>
                <a:spcPct val="95000"/>
              </a:lnSpc>
            </a:pPr>
            <a:r>
              <a:rPr lang="ru-RU" sz="2000" b="1" dirty="0">
                <a:solidFill>
                  <a:srgbClr val="C00000"/>
                </a:solidFill>
              </a:rPr>
              <a:t>Недостатки:</a:t>
            </a:r>
          </a:p>
          <a:p>
            <a:pPr marL="342900" indent="-342900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</a:rPr>
              <a:t>Защита данных</a:t>
            </a:r>
          </a:p>
          <a:p>
            <a:pPr>
              <a:lnSpc>
                <a:spcPct val="95000"/>
              </a:lnSpc>
            </a:pPr>
            <a:r>
              <a:rPr lang="ru-RU" sz="2000" dirty="0">
                <a:solidFill>
                  <a:srgbClr val="0070C0"/>
                </a:solidFill>
              </a:rPr>
              <a:t>Обратите внимание на автономные облачные БД полностью автономная операционная модель, в которой средства автоматизации и технология машинного обучения приходят на смену человеческому труду.</a:t>
            </a:r>
          </a:p>
        </p:txBody>
      </p:sp>
    </p:spTree>
    <p:extLst>
      <p:ext uri="{BB962C8B-B14F-4D97-AF65-F5344CB8AC3E}">
        <p14:creationId xmlns:p14="http://schemas.microsoft.com/office/powerpoint/2010/main" val="13379779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857673" y="1033590"/>
            <a:ext cx="64766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Что такое консолидация данных?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554517-4E29-435D-B254-44565D515546}"/>
              </a:ext>
            </a:extLst>
          </p:cNvPr>
          <p:cNvSpPr txBox="1"/>
          <p:nvPr/>
        </p:nvSpPr>
        <p:spPr>
          <a:xfrm>
            <a:off x="1840735" y="1858940"/>
            <a:ext cx="851053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/>
            <a:r>
              <a:rPr lang="ru-RU" b="1" dirty="0">
                <a:solidFill>
                  <a:srgbClr val="C00000"/>
                </a:solidFill>
              </a:rPr>
              <a:t>Консолидация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ru-RU" dirty="0" smtClean="0">
                <a:solidFill>
                  <a:srgbClr val="0070C0"/>
                </a:solidFill>
              </a:rPr>
              <a:t>это </a:t>
            </a:r>
            <a:r>
              <a:rPr lang="ru-RU" dirty="0">
                <a:solidFill>
                  <a:srgbClr val="0070C0"/>
                </a:solidFill>
              </a:rPr>
              <a:t>термин из области аналитики данных. </a:t>
            </a:r>
            <a:r>
              <a:rPr lang="ru-RU" dirty="0">
                <a:solidFill>
                  <a:srgbClr val="7030A0"/>
                </a:solidFill>
              </a:rPr>
              <a:t>Имеется в виду извлечение данных из различных источников</a:t>
            </a:r>
            <a:r>
              <a:rPr lang="ru-RU" dirty="0">
                <a:solidFill>
                  <a:srgbClr val="0070C0"/>
                </a:solidFill>
              </a:rPr>
              <a:t>, </a:t>
            </a:r>
            <a:r>
              <a:rPr lang="ru-RU" dirty="0">
                <a:solidFill>
                  <a:srgbClr val="7030A0"/>
                </a:solidFill>
              </a:rPr>
              <a:t>обеспечение необходимого уровня их информативности</a:t>
            </a:r>
            <a:r>
              <a:rPr lang="ru-RU" dirty="0">
                <a:solidFill>
                  <a:srgbClr val="0070C0"/>
                </a:solidFill>
              </a:rPr>
              <a:t>, </a:t>
            </a:r>
            <a:r>
              <a:rPr lang="ru-RU" dirty="0">
                <a:solidFill>
                  <a:srgbClr val="7030A0"/>
                </a:solidFill>
              </a:rPr>
              <a:t>преобразование данных в единый формат</a:t>
            </a:r>
            <a:r>
              <a:rPr lang="ru-RU" dirty="0">
                <a:solidFill>
                  <a:srgbClr val="0070C0"/>
                </a:solidFill>
              </a:rPr>
              <a:t>.</a:t>
            </a:r>
          </a:p>
          <a:p>
            <a:pPr indent="457200" algn="just"/>
            <a:r>
              <a:rPr lang="ru-RU" b="1" dirty="0">
                <a:solidFill>
                  <a:srgbClr val="C00000"/>
                </a:solidFill>
              </a:rPr>
              <a:t>Консолидация данных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ru-RU" dirty="0" smtClean="0">
                <a:solidFill>
                  <a:srgbClr val="0070C0"/>
                </a:solidFill>
              </a:rPr>
              <a:t>- начальный </a:t>
            </a:r>
            <a:r>
              <a:rPr lang="ru-RU" dirty="0">
                <a:solidFill>
                  <a:srgbClr val="0070C0"/>
                </a:solidFill>
              </a:rPr>
              <a:t>этап реализации любой аналитической задачи. Сопутствующими задачами консолидации являются оценка качества данных и их обогащение.</a:t>
            </a:r>
          </a:p>
          <a:p>
            <a:pPr indent="457200" algn="just"/>
            <a:r>
              <a:rPr lang="ru-RU" b="1" dirty="0">
                <a:solidFill>
                  <a:srgbClr val="0070C0"/>
                </a:solidFill>
              </a:rPr>
              <a:t>Критерии оптимальности консолидации данных: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</a:rPr>
              <a:t>обеспечение высокой скорости доступа к данным;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</a:rPr>
              <a:t>компактность хранения;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</a:rPr>
              <a:t>автоматическая поддержка целостности структуры данных;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</a:rPr>
              <a:t>контроль непротиворечивости данных.</a:t>
            </a:r>
          </a:p>
          <a:p>
            <a:pPr indent="457200" algn="just"/>
            <a:r>
              <a:rPr lang="ru-RU" dirty="0">
                <a:solidFill>
                  <a:srgbClr val="0070C0"/>
                </a:solidFill>
              </a:rPr>
              <a:t>В базах данных под консолидацией данных </a:t>
            </a:r>
            <a:r>
              <a:rPr lang="ru-RU" dirty="0" smtClean="0">
                <a:solidFill>
                  <a:srgbClr val="0070C0"/>
                </a:solidFill>
              </a:rPr>
              <a:t>понимают </a:t>
            </a:r>
            <a:r>
              <a:rPr lang="ru-RU" dirty="0">
                <a:solidFill>
                  <a:srgbClr val="0070C0"/>
                </a:solidFill>
              </a:rPr>
              <a:t>переход к единым механизмам доступа к разнородным данным. В частности консолидация – это переход от большого количества компьютеров с базами данных к меньшему количеству компьютеров или кластеров большей мощности.</a:t>
            </a:r>
          </a:p>
        </p:txBody>
      </p:sp>
    </p:spTree>
    <p:extLst>
      <p:ext uri="{BB962C8B-B14F-4D97-AF65-F5344CB8AC3E}">
        <p14:creationId xmlns:p14="http://schemas.microsoft.com/office/powerpoint/2010/main" val="1928027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039771" y="254001"/>
            <a:ext cx="60197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Архитектура </a:t>
            </a:r>
            <a:r>
              <a:rPr lang="en-US" sz="3200" b="1" dirty="0">
                <a:solidFill>
                  <a:srgbClr val="C00000"/>
                </a:solidFill>
              </a:rPr>
              <a:t>Oracle</a:t>
            </a:r>
            <a:r>
              <a:rPr lang="ru-RU" sz="3200" b="1" dirty="0">
                <a:solidFill>
                  <a:srgbClr val="C00000"/>
                </a:solidFill>
              </a:rPr>
              <a:t> 1</a:t>
            </a:r>
            <a:r>
              <a:rPr lang="en-US" sz="3200" b="1" dirty="0">
                <a:solidFill>
                  <a:srgbClr val="C00000"/>
                </a:solidFill>
              </a:rPr>
              <a:t>2c </a:t>
            </a:r>
            <a:endParaRPr lang="ru-RU" sz="3200" b="1" dirty="0">
              <a:solidFill>
                <a:srgbClr val="C0000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894AF6-BC07-4F38-B0CA-426E32485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50" y="949124"/>
            <a:ext cx="9551131" cy="590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785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730581" y="3264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altLang="ru-RU" sz="3200" dirty="0">
                <a:solidFill>
                  <a:srgbClr val="C00000"/>
                </a:solidFill>
              </a:rPr>
              <a:t>Способы консолидации </a:t>
            </a:r>
            <a:endParaRPr lang="ru-RU" sz="3200" dirty="0">
              <a:solidFill>
                <a:srgbClr val="C00000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CE9F31-E7B2-4194-BF40-27A5DB54D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87" y="161634"/>
            <a:ext cx="4229297" cy="254589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CC7D48-D543-4A59-807A-4CAFFC025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200" y="1954182"/>
            <a:ext cx="4427600" cy="270877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C7CCF4-CB66-42A5-BDFD-4FAE130DD0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2520" y="3549429"/>
            <a:ext cx="4203685" cy="27783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1149D3-CD7D-4B92-98D4-390554E2B2A8}"/>
              </a:ext>
            </a:extLst>
          </p:cNvPr>
          <p:cNvSpPr txBox="1"/>
          <p:nvPr/>
        </p:nvSpPr>
        <p:spPr>
          <a:xfrm>
            <a:off x="5602077" y="1111413"/>
            <a:ext cx="5913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 </a:t>
            </a:r>
            <a:r>
              <a:rPr lang="ru-RU" dirty="0">
                <a:solidFill>
                  <a:srgbClr val="0070C0"/>
                </a:solidFill>
              </a:rPr>
              <a:t>Независимые базы. Проблема администрирования </a:t>
            </a:r>
          </a:p>
          <a:p>
            <a:r>
              <a:rPr lang="ru-RU" dirty="0">
                <a:solidFill>
                  <a:srgbClr val="0070C0"/>
                </a:solidFill>
              </a:rPr>
              <a:t>            при большом их количестве</a:t>
            </a:r>
          </a:p>
        </p:txBody>
      </p:sp>
      <p:sp>
        <p:nvSpPr>
          <p:cNvPr id="10" name="Стрелка: влево 9">
            <a:extLst>
              <a:ext uri="{FF2B5EF4-FFF2-40B4-BE49-F238E27FC236}">
                <a16:creationId xmlns:a16="http://schemas.microsoft.com/office/drawing/2014/main" id="{53E7292B-6D55-45A4-897B-DF6DB8F7743B}"/>
              </a:ext>
            </a:extLst>
          </p:cNvPr>
          <p:cNvSpPr/>
          <p:nvPr/>
        </p:nvSpPr>
        <p:spPr>
          <a:xfrm>
            <a:off x="4954377" y="1130741"/>
            <a:ext cx="647700" cy="2667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E497BE13-9B4A-467C-AFD6-04020C9F89F1}"/>
              </a:ext>
            </a:extLst>
          </p:cNvPr>
          <p:cNvSpPr/>
          <p:nvPr/>
        </p:nvSpPr>
        <p:spPr>
          <a:xfrm>
            <a:off x="3052718" y="3176731"/>
            <a:ext cx="677863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0CB44C-220A-4CCB-B9D8-B910E74EC13D}"/>
              </a:ext>
            </a:extLst>
          </p:cNvPr>
          <p:cNvSpPr txBox="1"/>
          <p:nvPr/>
        </p:nvSpPr>
        <p:spPr>
          <a:xfrm>
            <a:off x="1" y="3038910"/>
            <a:ext cx="33711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altLang="ru-RU" sz="1800" dirty="0">
                <a:solidFill>
                  <a:srgbClr val="0070C0"/>
                </a:solidFill>
              </a:rPr>
              <a:t>Использование виртуальных </a:t>
            </a:r>
          </a:p>
          <a:p>
            <a:r>
              <a:rPr lang="ru-RU" altLang="ru-RU" sz="1800" dirty="0">
                <a:solidFill>
                  <a:srgbClr val="0070C0"/>
                </a:solidFill>
              </a:rPr>
              <a:t>машин. Недостаток – доп. </a:t>
            </a:r>
          </a:p>
          <a:p>
            <a:r>
              <a:rPr lang="ru-RU" altLang="ru-RU" sz="1800" dirty="0">
                <a:solidFill>
                  <a:srgbClr val="0070C0"/>
                </a:solidFill>
              </a:rPr>
              <a:t>слои, их цена и необходимость </a:t>
            </a:r>
          </a:p>
          <a:p>
            <a:r>
              <a:rPr lang="ru-RU" altLang="ru-RU" sz="1800" dirty="0">
                <a:solidFill>
                  <a:srgbClr val="0070C0"/>
                </a:solidFill>
              </a:rPr>
              <a:t>их администрирования. Проблема быстродействия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4" name="Стрелка: вправо 13">
            <a:extLst>
              <a:ext uri="{FF2B5EF4-FFF2-40B4-BE49-F238E27FC236}">
                <a16:creationId xmlns:a16="http://schemas.microsoft.com/office/drawing/2014/main" id="{4E5A24C4-CE3B-4F07-B50D-FB979BE182B6}"/>
              </a:ext>
            </a:extLst>
          </p:cNvPr>
          <p:cNvSpPr/>
          <p:nvPr/>
        </p:nvSpPr>
        <p:spPr>
          <a:xfrm>
            <a:off x="6778581" y="5356453"/>
            <a:ext cx="677863" cy="2778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7379591-97A4-45A3-BB40-C5E942C9A144}"/>
              </a:ext>
            </a:extLst>
          </p:cNvPr>
          <p:cNvSpPr txBox="1"/>
          <p:nvPr/>
        </p:nvSpPr>
        <p:spPr>
          <a:xfrm>
            <a:off x="2776053" y="5284922"/>
            <a:ext cx="40300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ru-RU" altLang="ru-RU" sz="1800" dirty="0">
                <a:solidFill>
                  <a:srgbClr val="0070C0"/>
                </a:solidFill>
              </a:rPr>
              <a:t>Контейнеризация. Например, </a:t>
            </a:r>
            <a:r>
              <a:rPr lang="en-US" altLang="ru-RU" sz="1800" dirty="0">
                <a:solidFill>
                  <a:srgbClr val="0070C0"/>
                </a:solidFill>
              </a:rPr>
              <a:t>Docker</a:t>
            </a:r>
            <a:r>
              <a:rPr lang="ru-RU" altLang="ru-RU" sz="1800" dirty="0">
                <a:solidFill>
                  <a:srgbClr val="0070C0"/>
                </a:solidFill>
              </a:rPr>
              <a:t>.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ru-RU" altLang="ru-RU" sz="1800" dirty="0">
                <a:solidFill>
                  <a:srgbClr val="0070C0"/>
                </a:solidFill>
              </a:rPr>
              <a:t>Дополнительный слой. </a:t>
            </a:r>
          </a:p>
          <a:p>
            <a:pPr eaLnBrk="1" hangingPunct="1">
              <a:buFont typeface="Arial" panose="020B0604020202020204" pitchFamily="34" charset="0"/>
              <a:buNone/>
            </a:pPr>
            <a:r>
              <a:rPr lang="ru-RU" altLang="ru-RU" sz="1800" dirty="0">
                <a:solidFill>
                  <a:srgbClr val="0070C0"/>
                </a:solidFill>
              </a:rPr>
              <a:t>Похоже на виртуализацию</a:t>
            </a:r>
            <a:r>
              <a:rPr lang="ru-RU" altLang="ru-RU" sz="1600" dirty="0">
                <a:solidFill>
                  <a:srgbClr val="0070C0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484882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239222" y="47112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Консолидация ресурсов в </a:t>
            </a:r>
            <a:r>
              <a:rPr lang="en-US" sz="3200" b="1" dirty="0">
                <a:solidFill>
                  <a:srgbClr val="C00000"/>
                </a:solidFill>
              </a:rPr>
              <a:t>Oracle</a:t>
            </a:r>
            <a:endParaRPr lang="ru-RU" sz="3200" b="1" dirty="0">
              <a:solidFill>
                <a:srgbClr val="C0000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026045-A147-436E-8E9B-EAFBFD1B3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963" y="1263564"/>
            <a:ext cx="4404893" cy="5374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C1E6D0-C95F-4E52-AB50-8C6A72A23E44}"/>
              </a:ext>
            </a:extLst>
          </p:cNvPr>
          <p:cNvSpPr txBox="1"/>
          <p:nvPr/>
        </p:nvSpPr>
        <p:spPr>
          <a:xfrm>
            <a:off x="572144" y="1277966"/>
            <a:ext cx="6511702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ru-RU" sz="1800" dirty="0">
                <a:solidFill>
                  <a:srgbClr val="0070C0"/>
                </a:solidFill>
              </a:rPr>
              <a:t>В </a:t>
            </a:r>
            <a:r>
              <a:rPr lang="en-US" sz="1800" dirty="0">
                <a:solidFill>
                  <a:srgbClr val="0070C0"/>
                </a:solidFill>
              </a:rPr>
              <a:t>Oracle 11g </a:t>
            </a:r>
            <a:r>
              <a:rPr lang="ru-RU" sz="1800" dirty="0">
                <a:solidFill>
                  <a:srgbClr val="0070C0"/>
                </a:solidFill>
              </a:rPr>
              <a:t> возможны три варианта консолидации для облаков данных: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>
                <a:solidFill>
                  <a:srgbClr val="0070C0"/>
                </a:solidFill>
              </a:rPr>
              <a:t>Виртуальные машины (степень консолидации минимальна, но способ самый простой).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>
                <a:solidFill>
                  <a:srgbClr val="0070C0"/>
                </a:solidFill>
              </a:rPr>
              <a:t>Создание выделенных БД на одном компьютере/кластере (инстансов несколько). Проблемы с переброской ресурсов для балансировки загрузки серверов</a:t>
            </a:r>
          </a:p>
          <a:p>
            <a:pPr marL="28575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ru-RU" sz="1800" dirty="0">
                <a:solidFill>
                  <a:srgbClr val="0070C0"/>
                </a:solidFill>
              </a:rPr>
              <a:t>Консолидация схем – несколько схем в одной базе (как правило схемы конфликтуют, например, по именам).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ru-RU" altLang="ru-RU" sz="1800" dirty="0">
              <a:solidFill>
                <a:srgbClr val="0070C0"/>
              </a:solidFill>
            </a:endParaRPr>
          </a:p>
          <a:p>
            <a:pPr marL="0" indent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altLang="ru-RU" sz="1800" dirty="0">
                <a:solidFill>
                  <a:srgbClr val="0070C0"/>
                </a:solidFill>
              </a:rPr>
              <a:t>В </a:t>
            </a:r>
            <a:r>
              <a:rPr lang="en-US" altLang="ru-RU" sz="1800" dirty="0">
                <a:solidFill>
                  <a:srgbClr val="0070C0"/>
                </a:solidFill>
              </a:rPr>
              <a:t>Oracle 12 </a:t>
            </a:r>
            <a:r>
              <a:rPr lang="ru-RU" altLang="ru-RU" sz="1800" dirty="0">
                <a:solidFill>
                  <a:srgbClr val="0070C0"/>
                </a:solidFill>
              </a:rPr>
              <a:t>и далее появилась </a:t>
            </a:r>
            <a:r>
              <a:rPr lang="ru-RU" altLang="ru-RU" sz="1800" b="1" dirty="0">
                <a:solidFill>
                  <a:srgbClr val="C00000"/>
                </a:solidFill>
              </a:rPr>
              <a:t>многоарендная опция (</a:t>
            </a:r>
            <a:r>
              <a:rPr lang="en-US" altLang="ru-RU" sz="1800" b="1" dirty="0">
                <a:solidFill>
                  <a:srgbClr val="C00000"/>
                </a:solidFill>
              </a:rPr>
              <a:t>multitenant option</a:t>
            </a:r>
            <a:r>
              <a:rPr lang="ru-RU" altLang="ru-RU" sz="1800" b="1" dirty="0">
                <a:solidFill>
                  <a:srgbClr val="C00000"/>
                </a:solidFill>
              </a:rPr>
              <a:t>)</a:t>
            </a:r>
            <a:r>
              <a:rPr lang="ru-RU" altLang="ru-RU" sz="1800" dirty="0">
                <a:solidFill>
                  <a:srgbClr val="0070C0"/>
                </a:solidFill>
              </a:rPr>
              <a:t> позволяющая запустить несколько баз данных используя единственный экземпляр. Нет многих экземпляров фоновых процессов. </a:t>
            </a:r>
          </a:p>
          <a:p>
            <a:pPr marL="0" indent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altLang="ru-RU" sz="1800" dirty="0">
                <a:solidFill>
                  <a:srgbClr val="0070C0"/>
                </a:solidFill>
              </a:rPr>
              <a:t>Словарь разбивается на две части – общую часть и локальную.</a:t>
            </a:r>
          </a:p>
          <a:p>
            <a:pPr marL="0" indent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ru-RU" sz="1800" b="1" dirty="0">
                <a:solidFill>
                  <a:srgbClr val="C00000"/>
                </a:solidFill>
              </a:rPr>
              <a:t>CDB</a:t>
            </a:r>
            <a:r>
              <a:rPr lang="en-US" altLang="ru-RU" sz="1800" dirty="0">
                <a:solidFill>
                  <a:srgbClr val="0070C0"/>
                </a:solidFill>
              </a:rPr>
              <a:t> </a:t>
            </a:r>
            <a:r>
              <a:rPr lang="en-US" altLang="ru-RU" sz="1800" dirty="0">
                <a:solidFill>
                  <a:srgbClr val="7030A0"/>
                </a:solidFill>
              </a:rPr>
              <a:t>– </a:t>
            </a:r>
            <a:r>
              <a:rPr lang="ru-RU" altLang="ru-RU" sz="1800" dirty="0">
                <a:solidFill>
                  <a:srgbClr val="7030A0"/>
                </a:solidFill>
              </a:rPr>
              <a:t>контейнерная база данных.</a:t>
            </a:r>
          </a:p>
          <a:p>
            <a:pPr marL="0" indent="4572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ru-RU" sz="1800" b="1" dirty="0">
                <a:solidFill>
                  <a:srgbClr val="C00000"/>
                </a:solidFill>
              </a:rPr>
              <a:t>PDB</a:t>
            </a:r>
            <a:r>
              <a:rPr lang="en-US" altLang="ru-RU" sz="1800" dirty="0">
                <a:solidFill>
                  <a:srgbClr val="0070C0"/>
                </a:solidFill>
              </a:rPr>
              <a:t> </a:t>
            </a:r>
            <a:r>
              <a:rPr lang="en-US" altLang="ru-RU" sz="1800" dirty="0">
                <a:solidFill>
                  <a:srgbClr val="7030A0"/>
                </a:solidFill>
              </a:rPr>
              <a:t>– </a:t>
            </a:r>
            <a:r>
              <a:rPr lang="ru-RU" altLang="ru-RU" sz="1800" dirty="0">
                <a:solidFill>
                  <a:srgbClr val="7030A0"/>
                </a:solidFill>
              </a:rPr>
              <a:t>контейнеры.</a:t>
            </a:r>
            <a:endParaRPr lang="en-US" altLang="ru-RU" sz="1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9512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056412C-BA01-4FDF-96B9-3D5DD4C39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434" y="3283027"/>
            <a:ext cx="7477877" cy="357497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922372" y="34362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Oracle multitenant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713E4-D8B4-4B16-ADA5-F677BE34CA02}"/>
              </a:ext>
            </a:extLst>
          </p:cNvPr>
          <p:cNvSpPr txBox="1"/>
          <p:nvPr/>
        </p:nvSpPr>
        <p:spPr>
          <a:xfrm>
            <a:off x="851051" y="1137715"/>
            <a:ext cx="1067259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ru-RU" dirty="0">
                <a:solidFill>
                  <a:srgbClr val="0070C0"/>
                </a:solidFill>
              </a:rPr>
              <a:t>Основная идея – </a:t>
            </a:r>
            <a:r>
              <a:rPr lang="ru-RU" b="1" dirty="0">
                <a:solidFill>
                  <a:srgbClr val="C00000"/>
                </a:solidFill>
              </a:rPr>
              <a:t>создаём контейнерную (мультиарендную) базу данных</a:t>
            </a:r>
            <a:r>
              <a:rPr lang="ru-RU" dirty="0">
                <a:solidFill>
                  <a:srgbClr val="0070C0"/>
                </a:solidFill>
              </a:rPr>
              <a:t>, в которую помещаются другие базы данных. </a:t>
            </a:r>
            <a:r>
              <a:rPr lang="ru-RU" dirty="0">
                <a:solidFill>
                  <a:srgbClr val="7030A0"/>
                </a:solidFill>
              </a:rPr>
              <a:t>С ними можем работать как с единым целым – делать единый backup, standby, update. </a:t>
            </a:r>
            <a:r>
              <a:rPr lang="ru-RU" dirty="0">
                <a:solidFill>
                  <a:srgbClr val="0070C0"/>
                </a:solidFill>
              </a:rPr>
              <a:t>Администрирование сильно упрощается.</a:t>
            </a:r>
          </a:p>
          <a:p>
            <a:pPr indent="457200"/>
            <a:r>
              <a:rPr lang="ru-RU" dirty="0">
                <a:solidFill>
                  <a:srgbClr val="0070C0"/>
                </a:solidFill>
              </a:rPr>
              <a:t>Можно запустить несколько независимых баз (pluggable database, PDB) используя один экземпляр (инстанс, container database, CDB). У них общая SGA и один набор серверных процессов. Естественно, каждая база имеет свой набор схем и табличных пространств. Друг о друге эти базы ничего не знают. Есть возможность клонировать pluggable database, как в рамках одного контейнера, так и между контейнерами. Итак,</a:t>
            </a:r>
          </a:p>
          <a:p>
            <a:r>
              <a:rPr lang="ru-RU" b="1" dirty="0">
                <a:solidFill>
                  <a:srgbClr val="C00000"/>
                </a:solidFill>
              </a:rPr>
              <a:t>CDB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ru-RU" dirty="0">
                <a:solidFill>
                  <a:srgbClr val="7030A0"/>
                </a:solidFill>
              </a:rPr>
              <a:t>– контейнерная база данных, метабаза</a:t>
            </a:r>
          </a:p>
          <a:p>
            <a:r>
              <a:rPr lang="ru-RU" b="1" dirty="0">
                <a:solidFill>
                  <a:srgbClr val="C00000"/>
                </a:solidFill>
              </a:rPr>
              <a:t>PDB</a:t>
            </a:r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ru-RU" dirty="0">
                <a:solidFill>
                  <a:srgbClr val="7030A0"/>
                </a:solidFill>
              </a:rPr>
              <a:t>– контейнеры, подключаемые базы данных (до 252, в XE до 3)</a:t>
            </a:r>
          </a:p>
          <a:p>
            <a:r>
              <a:rPr lang="ru-RU" b="1" dirty="0">
                <a:solidFill>
                  <a:srgbClr val="C00000"/>
                </a:solidFill>
              </a:rPr>
              <a:t>Root </a:t>
            </a:r>
            <a:r>
              <a:rPr lang="ru-RU" dirty="0">
                <a:solidFill>
                  <a:srgbClr val="7030A0"/>
                </a:solidFill>
              </a:rPr>
              <a:t>– главный контейнер</a:t>
            </a:r>
          </a:p>
          <a:p>
            <a:r>
              <a:rPr lang="ru-RU" dirty="0">
                <a:solidFill>
                  <a:srgbClr val="0070C0"/>
                </a:solidFill>
              </a:rPr>
              <a:t>Нет дополнительных слоёв!!</a:t>
            </a:r>
          </a:p>
          <a:p>
            <a:r>
              <a:rPr lang="ru-RU" dirty="0">
                <a:solidFill>
                  <a:srgbClr val="0070C0"/>
                </a:solidFill>
              </a:rPr>
              <a:t>Работа с базой при подключении как PDB не меняется</a:t>
            </a:r>
          </a:p>
        </p:txBody>
      </p:sp>
    </p:spTree>
    <p:extLst>
      <p:ext uri="{BB962C8B-B14F-4D97-AF65-F5344CB8AC3E}">
        <p14:creationId xmlns:p14="http://schemas.microsoft.com/office/powerpoint/2010/main" val="15204385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64639" y="977905"/>
            <a:ext cx="7166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</a:rPr>
              <a:t>Multitenant option</a:t>
            </a:r>
            <a:r>
              <a:rPr lang="ru-RU" sz="3200" b="1" dirty="0">
                <a:solidFill>
                  <a:srgbClr val="C00000"/>
                </a:solidFill>
              </a:rPr>
              <a:t> – чуть подробнее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179136F-CD6C-4BC7-9F4D-9DECDC99C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34" y="1562680"/>
            <a:ext cx="10656732" cy="459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018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321410" y="116519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Потребляемые ресурсы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BBF073-3A14-4BAC-9DB3-BA80A5203CE5}"/>
              </a:ext>
            </a:extLst>
          </p:cNvPr>
          <p:cNvSpPr txBox="1">
            <a:spLocks/>
          </p:cNvSpPr>
          <p:nvPr/>
        </p:nvSpPr>
        <p:spPr>
          <a:xfrm>
            <a:off x="752475" y="2118605"/>
            <a:ext cx="108204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dirty="0">
                <a:solidFill>
                  <a:srgbClr val="0070C0"/>
                </a:solidFill>
              </a:rPr>
              <a:t>Сравнение </a:t>
            </a:r>
            <a:r>
              <a:rPr lang="ru-RU" sz="2000" dirty="0">
                <a:solidFill>
                  <a:srgbClr val="C00000"/>
                </a:solidFill>
              </a:rPr>
              <a:t>Multitenant</a:t>
            </a:r>
            <a:r>
              <a:rPr lang="ru-RU" sz="2000" dirty="0">
                <a:solidFill>
                  <a:srgbClr val="0070C0"/>
                </a:solidFill>
              </a:rPr>
              <a:t> и </a:t>
            </a:r>
            <a:r>
              <a:rPr lang="ru-RU" sz="2000" dirty="0">
                <a:solidFill>
                  <a:srgbClr val="C00000"/>
                </a:solidFill>
              </a:rPr>
              <a:t>Standalone</a:t>
            </a:r>
            <a:r>
              <a:rPr lang="ru-RU" sz="2000" dirty="0">
                <a:solidFill>
                  <a:srgbClr val="0070C0"/>
                </a:solidFill>
              </a:rPr>
              <a:t> на примере показало, </a:t>
            </a:r>
            <a:r>
              <a:rPr lang="ru-RU" sz="2000" dirty="0">
                <a:solidFill>
                  <a:srgbClr val="7030A0"/>
                </a:solidFill>
              </a:rPr>
              <a:t>что в многоарендном варианте а одном компьютере реализовано 250 БД против 50</a:t>
            </a:r>
            <a:r>
              <a:rPr lang="ru-RU" sz="2000" dirty="0">
                <a:solidFill>
                  <a:srgbClr val="0070C0"/>
                </a:solidFill>
              </a:rPr>
              <a:t>. При подключении новых </a:t>
            </a:r>
            <a:r>
              <a:rPr lang="ru-RU" sz="2000" b="1" dirty="0">
                <a:solidFill>
                  <a:srgbClr val="0070C0"/>
                </a:solidFill>
              </a:rPr>
              <a:t>PDB</a:t>
            </a:r>
            <a:r>
              <a:rPr lang="ru-RU" sz="2000" dirty="0">
                <a:solidFill>
                  <a:srgbClr val="0070C0"/>
                </a:solidFill>
              </a:rPr>
              <a:t> потребная оперативная память для </a:t>
            </a:r>
            <a:r>
              <a:rPr lang="ru-RU" sz="2000" b="1" dirty="0">
                <a:solidFill>
                  <a:srgbClr val="0070C0"/>
                </a:solidFill>
              </a:rPr>
              <a:t>SGA</a:t>
            </a:r>
            <a:r>
              <a:rPr lang="ru-RU" sz="2000" dirty="0">
                <a:solidFill>
                  <a:srgbClr val="0070C0"/>
                </a:solidFill>
              </a:rPr>
              <a:t> увеличивается незначительно (один – два десятка процентов).</a:t>
            </a:r>
          </a:p>
          <a:p>
            <a:r>
              <a:rPr lang="ru-RU" sz="2000" dirty="0">
                <a:solidFill>
                  <a:srgbClr val="7030A0"/>
                </a:solidFill>
              </a:rPr>
              <a:t>Перемещение  PDB базы в другой контейнер CDB это просто перемещение её  метаданных после остановки базы. При этом сохраняются все сведения о её истории. </a:t>
            </a:r>
          </a:p>
          <a:p>
            <a:r>
              <a:rPr lang="ru-RU" sz="2000" dirty="0">
                <a:solidFill>
                  <a:srgbClr val="0070C0"/>
                </a:solidFill>
              </a:rPr>
              <a:t>Каждая </a:t>
            </a:r>
            <a:r>
              <a:rPr lang="en-US" sz="2000" dirty="0">
                <a:solidFill>
                  <a:srgbClr val="0070C0"/>
                </a:solidFill>
              </a:rPr>
              <a:t>PDB </a:t>
            </a:r>
            <a:r>
              <a:rPr lang="ru-RU" sz="2000" dirty="0">
                <a:solidFill>
                  <a:srgbClr val="0070C0"/>
                </a:solidFill>
              </a:rPr>
              <a:t>имеет свой набор табличных пространств, в том числе </a:t>
            </a:r>
            <a:r>
              <a:rPr lang="en-US" sz="2000" dirty="0">
                <a:solidFill>
                  <a:srgbClr val="0070C0"/>
                </a:solidFill>
              </a:rPr>
              <a:t>SYSTEM </a:t>
            </a:r>
            <a:r>
              <a:rPr lang="ru-RU" sz="2000" dirty="0">
                <a:solidFill>
                  <a:srgbClr val="0070C0"/>
                </a:solidFill>
              </a:rPr>
              <a:t>и </a:t>
            </a:r>
            <a:r>
              <a:rPr lang="en-US" sz="2000" dirty="0">
                <a:solidFill>
                  <a:srgbClr val="0070C0"/>
                </a:solidFill>
              </a:rPr>
              <a:t>SYSAUX</a:t>
            </a:r>
            <a:r>
              <a:rPr lang="ru-RU" sz="2000" dirty="0">
                <a:solidFill>
                  <a:srgbClr val="0070C0"/>
                </a:solidFill>
              </a:rPr>
              <a:t>.</a:t>
            </a:r>
          </a:p>
          <a:p>
            <a:r>
              <a:rPr lang="en-US" sz="2000" dirty="0">
                <a:solidFill>
                  <a:srgbClr val="0070C0"/>
                </a:solidFill>
              </a:rPr>
              <a:t>PDB</a:t>
            </a:r>
            <a:r>
              <a:rPr lang="ru-RU" sz="2000" dirty="0">
                <a:solidFill>
                  <a:srgbClr val="0070C0"/>
                </a:solidFill>
              </a:rPr>
              <a:t> совместно используют пространства </a:t>
            </a:r>
            <a:r>
              <a:rPr lang="en-US" sz="2000" dirty="0">
                <a:solidFill>
                  <a:srgbClr val="0070C0"/>
                </a:solidFill>
              </a:rPr>
              <a:t>UNDO, REDO</a:t>
            </a:r>
            <a:r>
              <a:rPr lang="ru-RU" sz="2000" dirty="0">
                <a:solidFill>
                  <a:srgbClr val="0070C0"/>
                </a:solidFill>
              </a:rPr>
              <a:t>, управляющие файлы и файл параметров </a:t>
            </a:r>
            <a:r>
              <a:rPr lang="en-US" sz="2000" dirty="0">
                <a:solidFill>
                  <a:srgbClr val="0070C0"/>
                </a:solidFill>
              </a:rPr>
              <a:t>(s)pfile.</a:t>
            </a:r>
            <a:endParaRPr lang="ru-RU" sz="2000" dirty="0">
              <a:solidFill>
                <a:srgbClr val="0070C0"/>
              </a:solidFill>
            </a:endParaRPr>
          </a:p>
          <a:p>
            <a:r>
              <a:rPr lang="ru-RU" sz="2000" dirty="0">
                <a:solidFill>
                  <a:srgbClr val="0070C0"/>
                </a:solidFill>
              </a:rPr>
              <a:t>По умолчанию </a:t>
            </a:r>
            <a:r>
              <a:rPr lang="en-US" sz="2000" dirty="0">
                <a:solidFill>
                  <a:srgbClr val="0070C0"/>
                </a:solidFill>
              </a:rPr>
              <a:t>CDB </a:t>
            </a:r>
            <a:r>
              <a:rPr lang="ru-RU" sz="2000" dirty="0">
                <a:solidFill>
                  <a:srgbClr val="0070C0"/>
                </a:solidFill>
              </a:rPr>
              <a:t>содержит единственное временное ТП </a:t>
            </a:r>
            <a:r>
              <a:rPr lang="en-US" sz="2000" dirty="0">
                <a:solidFill>
                  <a:srgbClr val="0070C0"/>
                </a:solidFill>
              </a:rPr>
              <a:t>TEMP</a:t>
            </a:r>
            <a:r>
              <a:rPr lang="ru-RU" sz="2000" dirty="0">
                <a:solidFill>
                  <a:srgbClr val="0070C0"/>
                </a:solidFill>
              </a:rPr>
              <a:t>, но </a:t>
            </a:r>
            <a:r>
              <a:rPr lang="en-US" sz="2000" dirty="0">
                <a:solidFill>
                  <a:srgbClr val="0070C0"/>
                </a:solidFill>
              </a:rPr>
              <a:t>PDB </a:t>
            </a:r>
            <a:r>
              <a:rPr lang="ru-RU" sz="2000" dirty="0">
                <a:solidFill>
                  <a:srgbClr val="0070C0"/>
                </a:solidFill>
              </a:rPr>
              <a:t>могут создавать свои временные ТП.</a:t>
            </a:r>
            <a:endParaRPr lang="en-US" sz="2000" dirty="0">
              <a:solidFill>
                <a:srgbClr val="0070C0"/>
              </a:solidFill>
            </a:endParaRPr>
          </a:p>
          <a:p>
            <a:r>
              <a:rPr lang="en-US" sz="2000" dirty="0">
                <a:solidFill>
                  <a:srgbClr val="0070C0"/>
                </a:solidFill>
              </a:rPr>
              <a:t>SGA </a:t>
            </a:r>
            <a:r>
              <a:rPr lang="ru-RU" sz="2000" dirty="0">
                <a:solidFill>
                  <a:srgbClr val="0070C0"/>
                </a:solidFill>
              </a:rPr>
              <a:t>у всех </a:t>
            </a:r>
            <a:r>
              <a:rPr lang="en-US" sz="2000" dirty="0">
                <a:solidFill>
                  <a:srgbClr val="0070C0"/>
                </a:solidFill>
              </a:rPr>
              <a:t>PDB</a:t>
            </a:r>
            <a:r>
              <a:rPr lang="ru-RU" sz="2000" dirty="0">
                <a:solidFill>
                  <a:srgbClr val="0070C0"/>
                </a:solidFill>
              </a:rPr>
              <a:t> общая. При этом каждая из них видит только свои данные.</a:t>
            </a:r>
          </a:p>
        </p:txBody>
      </p:sp>
    </p:spTree>
    <p:extLst>
      <p:ext uri="{BB962C8B-B14F-4D97-AF65-F5344CB8AC3E}">
        <p14:creationId xmlns:p14="http://schemas.microsoft.com/office/powerpoint/2010/main" val="8977874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321410" y="116519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Структура словаря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E3C434-AC5A-4162-803E-F2B0BA0B1BE3}"/>
              </a:ext>
            </a:extLst>
          </p:cNvPr>
          <p:cNvSpPr txBox="1"/>
          <p:nvPr/>
        </p:nvSpPr>
        <p:spPr>
          <a:xfrm>
            <a:off x="2114145" y="2557582"/>
            <a:ext cx="851053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ru-RU" dirty="0">
                <a:solidFill>
                  <a:srgbClr val="0070C0"/>
                </a:solidFill>
              </a:rPr>
              <a:t>В старых версиях в таблицах словаря (OBJ$, TAB$ пр.) содержатся метаданные и базы в целом, и пользовательских объектов.</a:t>
            </a:r>
          </a:p>
          <a:p>
            <a:pPr indent="457200"/>
            <a:r>
              <a:rPr lang="ru-RU" dirty="0">
                <a:solidFill>
                  <a:srgbClr val="0070C0"/>
                </a:solidFill>
              </a:rPr>
              <a:t>При переходе к многоарендной архитектуре словарь горизонтально секционируется и делится на две части: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C00000"/>
                </a:solidFill>
              </a:rPr>
              <a:t>Первая содержит метаданные всей базы (без пользовательских объектов)</a:t>
            </a:r>
            <a:r>
              <a:rPr lang="ru-RU" dirty="0">
                <a:solidFill>
                  <a:srgbClr val="0070C0"/>
                </a:solidFill>
              </a:rPr>
              <a:t> и хранится в контейнерной БД.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rgbClr val="C00000"/>
                </a:solidFill>
              </a:rPr>
              <a:t>Вторая содержит метаданные только пользовательских объектов. </a:t>
            </a:r>
            <a:r>
              <a:rPr lang="ru-RU" dirty="0">
                <a:solidFill>
                  <a:srgbClr val="0070C0"/>
                </a:solidFill>
              </a:rPr>
              <a:t>В каждой PDB только свои метаданные.</a:t>
            </a:r>
          </a:p>
          <a:p>
            <a:pPr indent="457200"/>
            <a:r>
              <a:rPr lang="ru-RU" dirty="0">
                <a:solidFill>
                  <a:srgbClr val="0070C0"/>
                </a:solidFill>
              </a:rPr>
              <a:t>Пользовательские сессии видят только ту PDB, к которой они коннектились.</a:t>
            </a:r>
          </a:p>
        </p:txBody>
      </p:sp>
    </p:spTree>
    <p:extLst>
      <p:ext uri="{BB962C8B-B14F-4D97-AF65-F5344CB8AC3E}">
        <p14:creationId xmlns:p14="http://schemas.microsoft.com/office/powerpoint/2010/main" val="35150858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321410" y="116519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Пользователи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2C17CF-04F0-4F0C-BFAE-E401E54AB00F}"/>
              </a:ext>
            </a:extLst>
          </p:cNvPr>
          <p:cNvSpPr txBox="1"/>
          <p:nvPr/>
        </p:nvSpPr>
        <p:spPr>
          <a:xfrm>
            <a:off x="2261212" y="2191022"/>
            <a:ext cx="851053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b="1" dirty="0">
                <a:solidFill>
                  <a:srgbClr val="C00000"/>
                </a:solidFill>
              </a:rPr>
              <a:t>Две категории пользователей </a:t>
            </a:r>
            <a:r>
              <a:rPr lang="ru-RU" sz="1800" dirty="0">
                <a:solidFill>
                  <a:srgbClr val="0070C0"/>
                </a:solidFill>
              </a:rPr>
              <a:t>– </a:t>
            </a:r>
            <a:r>
              <a:rPr lang="ru-RU" sz="1800" b="1" dirty="0">
                <a:solidFill>
                  <a:srgbClr val="7030A0"/>
                </a:solidFill>
              </a:rPr>
              <a:t>локальные</a:t>
            </a:r>
            <a:r>
              <a:rPr lang="ru-RU" sz="1800" dirty="0">
                <a:solidFill>
                  <a:srgbClr val="0070C0"/>
                </a:solidFill>
              </a:rPr>
              <a:t> и </a:t>
            </a:r>
            <a:r>
              <a:rPr lang="ru-RU" sz="1800" b="1" dirty="0">
                <a:solidFill>
                  <a:srgbClr val="7030A0"/>
                </a:solidFill>
              </a:rPr>
              <a:t>общие</a:t>
            </a:r>
            <a:r>
              <a:rPr lang="ru-RU" sz="1800" dirty="0">
                <a:solidFill>
                  <a:srgbClr val="0070C0"/>
                </a:solidFill>
              </a:rPr>
              <a:t> (глобальные).</a:t>
            </a:r>
          </a:p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7030A0"/>
                </a:solidFill>
              </a:rPr>
              <a:t>Локальные пользователи существуют только в </a:t>
            </a:r>
            <a:r>
              <a:rPr lang="en-US" sz="1800" dirty="0">
                <a:solidFill>
                  <a:srgbClr val="7030A0"/>
                </a:solidFill>
              </a:rPr>
              <a:t>PDB </a:t>
            </a:r>
            <a:r>
              <a:rPr lang="ru-RU" sz="1800" dirty="0">
                <a:solidFill>
                  <a:srgbClr val="0070C0"/>
                </a:solidFill>
              </a:rPr>
              <a:t>и в каждой </a:t>
            </a:r>
            <a:r>
              <a:rPr lang="en-US" sz="1800" dirty="0">
                <a:solidFill>
                  <a:srgbClr val="0070C0"/>
                </a:solidFill>
              </a:rPr>
              <a:t>PDB </a:t>
            </a:r>
            <a:r>
              <a:rPr lang="ru-RU" sz="1800" dirty="0">
                <a:solidFill>
                  <a:srgbClr val="0070C0"/>
                </a:solidFill>
              </a:rPr>
              <a:t>свои. </a:t>
            </a:r>
            <a:r>
              <a:rPr lang="en-US" sz="1800" dirty="0">
                <a:solidFill>
                  <a:srgbClr val="0070C0"/>
                </a:solidFill>
              </a:rPr>
              <a:t>B</a:t>
            </a:r>
            <a:r>
              <a:rPr lang="ru-RU" sz="1800" dirty="0">
                <a:solidFill>
                  <a:srgbClr val="0070C0"/>
                </a:solidFill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CDB </a:t>
            </a:r>
            <a:r>
              <a:rPr lang="ru-RU" sz="1800" dirty="0">
                <a:solidFill>
                  <a:srgbClr val="0070C0"/>
                </a:solidFill>
              </a:rPr>
              <a:t>создаваться не могут. При наличии привилегий могут администрировать, но только свою </a:t>
            </a:r>
            <a:r>
              <a:rPr lang="en-US" sz="1800" dirty="0">
                <a:solidFill>
                  <a:srgbClr val="0070C0"/>
                </a:solidFill>
              </a:rPr>
              <a:t>PDB.</a:t>
            </a:r>
            <a:endParaRPr lang="ru-RU" sz="1800" dirty="0">
              <a:solidFill>
                <a:srgbClr val="0070C0"/>
              </a:solidFill>
            </a:endParaRPr>
          </a:p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7030A0"/>
                </a:solidFill>
              </a:rPr>
              <a:t>Глобальные пользователи создаются в </a:t>
            </a:r>
            <a:r>
              <a:rPr lang="en-US" sz="1800" dirty="0">
                <a:solidFill>
                  <a:srgbClr val="7030A0"/>
                </a:solidFill>
              </a:rPr>
              <a:t>root </a:t>
            </a:r>
            <a:r>
              <a:rPr lang="ru-RU" sz="1800" dirty="0">
                <a:solidFill>
                  <a:srgbClr val="7030A0"/>
                </a:solidFill>
              </a:rPr>
              <a:t>контейнере </a:t>
            </a:r>
            <a:r>
              <a:rPr lang="en-US" sz="1800" dirty="0">
                <a:solidFill>
                  <a:srgbClr val="7030A0"/>
                </a:solidFill>
              </a:rPr>
              <a:t>CDB</a:t>
            </a:r>
            <a:r>
              <a:rPr lang="ru-RU" sz="1800" dirty="0">
                <a:solidFill>
                  <a:srgbClr val="0070C0"/>
                </a:solidFill>
              </a:rPr>
              <a:t>. Их клоны автоматически создаются во всех </a:t>
            </a:r>
            <a:r>
              <a:rPr lang="en-US" sz="1800" dirty="0">
                <a:solidFill>
                  <a:srgbClr val="0070C0"/>
                </a:solidFill>
              </a:rPr>
              <a:t>PDB.</a:t>
            </a:r>
            <a:r>
              <a:rPr lang="ru-RU" sz="1800" dirty="0">
                <a:solidFill>
                  <a:srgbClr val="0070C0"/>
                </a:solidFill>
              </a:rPr>
              <a:t> Они управляют всей системой.</a:t>
            </a:r>
          </a:p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0070C0"/>
                </a:solidFill>
              </a:rPr>
              <a:t>Имя общего пользователя начинается с </a:t>
            </a:r>
            <a:r>
              <a:rPr lang="en-US" sz="1800" b="1" dirty="0">
                <a:solidFill>
                  <a:srgbClr val="7030A0"/>
                </a:solidFill>
              </a:rPr>
              <a:t>C##</a:t>
            </a:r>
            <a:endParaRPr lang="ru-RU" sz="1800" b="1" dirty="0">
              <a:solidFill>
                <a:srgbClr val="7030A0"/>
              </a:solidFill>
            </a:endParaRPr>
          </a:p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0070C0"/>
                </a:solidFill>
              </a:rPr>
              <a:t>Глобальные пользователи создаются в </a:t>
            </a:r>
            <a:r>
              <a:rPr lang="en-US" sz="1800" dirty="0">
                <a:solidFill>
                  <a:srgbClr val="0070C0"/>
                </a:solidFill>
              </a:rPr>
              <a:t>CDB</a:t>
            </a:r>
            <a:r>
              <a:rPr lang="ru-RU" sz="1800" dirty="0">
                <a:solidFill>
                  <a:srgbClr val="0070C0"/>
                </a:solidFill>
              </a:rPr>
              <a:t>. Их клоны создаются во всех </a:t>
            </a:r>
            <a:r>
              <a:rPr lang="en-US" sz="1800" dirty="0">
                <a:solidFill>
                  <a:srgbClr val="0070C0"/>
                </a:solidFill>
              </a:rPr>
              <a:t>PDB</a:t>
            </a:r>
            <a:r>
              <a:rPr lang="ru-RU" sz="1800" dirty="0">
                <a:solidFill>
                  <a:srgbClr val="0070C0"/>
                </a:solidFill>
              </a:rPr>
              <a:t>, если в этой базе у него есть привилегия </a:t>
            </a:r>
            <a:r>
              <a:rPr lang="en-US" sz="1800" dirty="0">
                <a:solidFill>
                  <a:srgbClr val="0070C0"/>
                </a:solidFill>
              </a:rPr>
              <a:t>Create Session. </a:t>
            </a:r>
            <a:r>
              <a:rPr lang="ru-RU" sz="1800" dirty="0">
                <a:solidFill>
                  <a:srgbClr val="0070C0"/>
                </a:solidFill>
              </a:rPr>
              <a:t>Могут администрировать </a:t>
            </a:r>
            <a:r>
              <a:rPr lang="en-US" sz="1800" dirty="0">
                <a:solidFill>
                  <a:srgbClr val="0070C0"/>
                </a:solidFill>
              </a:rPr>
              <a:t>PDB</a:t>
            </a:r>
            <a:r>
              <a:rPr lang="ru-RU" sz="1800" dirty="0">
                <a:solidFill>
                  <a:srgbClr val="0070C0"/>
                </a:solidFill>
              </a:rPr>
              <a:t>.</a:t>
            </a:r>
          </a:p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0070C0"/>
                </a:solidFill>
              </a:rPr>
              <a:t>Привилегии одного пользователя в разных контейнерах (</a:t>
            </a:r>
            <a:r>
              <a:rPr lang="en-US" sz="1800" dirty="0">
                <a:solidFill>
                  <a:srgbClr val="0070C0"/>
                </a:solidFill>
              </a:rPr>
              <a:t>CDB </a:t>
            </a:r>
            <a:r>
              <a:rPr lang="ru-RU" sz="1800" dirty="0">
                <a:solidFill>
                  <a:srgbClr val="0070C0"/>
                </a:solidFill>
              </a:rPr>
              <a:t>и </a:t>
            </a:r>
            <a:r>
              <a:rPr lang="en-US" sz="1800" dirty="0">
                <a:solidFill>
                  <a:srgbClr val="0070C0"/>
                </a:solidFill>
              </a:rPr>
              <a:t>PDB)</a:t>
            </a:r>
            <a:r>
              <a:rPr lang="ru-RU" sz="1800" dirty="0">
                <a:solidFill>
                  <a:srgbClr val="0070C0"/>
                </a:solidFill>
              </a:rPr>
              <a:t> могут быть различными, но привилегии заданные в </a:t>
            </a:r>
            <a:r>
              <a:rPr lang="en-US" sz="1800" dirty="0">
                <a:solidFill>
                  <a:srgbClr val="0070C0"/>
                </a:solidFill>
              </a:rPr>
              <a:t>CDB </a:t>
            </a:r>
            <a:r>
              <a:rPr lang="ru-RU" sz="1800" dirty="0">
                <a:solidFill>
                  <a:srgbClr val="0070C0"/>
                </a:solidFill>
              </a:rPr>
              <a:t>будут наследоваться во всех </a:t>
            </a:r>
            <a:r>
              <a:rPr lang="en-US" sz="1800" dirty="0">
                <a:solidFill>
                  <a:srgbClr val="0070C0"/>
                </a:solidFill>
              </a:rPr>
              <a:t>PDB. </a:t>
            </a:r>
            <a:r>
              <a:rPr lang="ru-RU" sz="1800" dirty="0">
                <a:solidFill>
                  <a:srgbClr val="7030A0"/>
                </a:solidFill>
              </a:rPr>
              <a:t>Можно задать общую роль.</a:t>
            </a:r>
          </a:p>
        </p:txBody>
      </p:sp>
    </p:spTree>
    <p:extLst>
      <p:ext uri="{BB962C8B-B14F-4D97-AF65-F5344CB8AC3E}">
        <p14:creationId xmlns:p14="http://schemas.microsoft.com/office/powerpoint/2010/main" val="33514635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275422" y="549885"/>
            <a:ext cx="85470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Преимущества многоарендной архитектуры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A539E2-DFB5-413D-AB62-869A3AD068DB}"/>
              </a:ext>
            </a:extLst>
          </p:cNvPr>
          <p:cNvSpPr txBox="1"/>
          <p:nvPr/>
        </p:nvSpPr>
        <p:spPr>
          <a:xfrm>
            <a:off x="0" y="1225689"/>
            <a:ext cx="1219200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1800" b="1" dirty="0">
                <a:solidFill>
                  <a:srgbClr val="C00000"/>
                </a:solidFill>
              </a:rPr>
              <a:t>1. Резервирование (</a:t>
            </a:r>
            <a:r>
              <a:rPr lang="en-US" sz="1800" b="1" dirty="0">
                <a:solidFill>
                  <a:srgbClr val="C00000"/>
                </a:solidFill>
              </a:rPr>
              <a:t>backup</a:t>
            </a:r>
            <a:r>
              <a:rPr lang="ru-RU" sz="1800" b="1" dirty="0">
                <a:solidFill>
                  <a:srgbClr val="C00000"/>
                </a:solidFill>
              </a:rPr>
              <a:t>)</a:t>
            </a:r>
            <a:r>
              <a:rPr lang="en-US" sz="1800" b="1" dirty="0">
                <a:solidFill>
                  <a:srgbClr val="C00000"/>
                </a:solidFill>
              </a:rPr>
              <a:t> </a:t>
            </a:r>
            <a:r>
              <a:rPr lang="ru-RU" sz="1800" dirty="0">
                <a:solidFill>
                  <a:srgbClr val="0070C0"/>
                </a:solidFill>
              </a:rPr>
              <a:t>для всех баз данных сразу. Восстановление можно делать для каждой </a:t>
            </a:r>
            <a:r>
              <a:rPr lang="en-US" sz="1800" dirty="0">
                <a:solidFill>
                  <a:srgbClr val="0070C0"/>
                </a:solidFill>
              </a:rPr>
              <a:t>PDB </a:t>
            </a:r>
            <a:r>
              <a:rPr lang="ru-RU" sz="1800" dirty="0">
                <a:solidFill>
                  <a:srgbClr val="0070C0"/>
                </a:solidFill>
              </a:rPr>
              <a:t>по-отдельности.</a:t>
            </a:r>
          </a:p>
          <a:p>
            <a:pPr marL="0" indent="0">
              <a:buNone/>
            </a:pPr>
            <a:r>
              <a:rPr lang="ru-RU" sz="1800" b="1" dirty="0">
                <a:solidFill>
                  <a:srgbClr val="C00000"/>
                </a:solidFill>
              </a:rPr>
              <a:t>2. Одна резервная копия баз данных (</a:t>
            </a:r>
            <a:r>
              <a:rPr lang="en-US" sz="1800" b="1" dirty="0">
                <a:solidFill>
                  <a:srgbClr val="C00000"/>
                </a:solidFill>
              </a:rPr>
              <a:t>standby database)</a:t>
            </a:r>
            <a:r>
              <a:rPr lang="ru-RU" sz="1800" b="1" dirty="0">
                <a:solidFill>
                  <a:srgbClr val="C00000"/>
                </a:solidFill>
              </a:rPr>
              <a:t>. </a:t>
            </a:r>
            <a:r>
              <a:rPr lang="ru-RU" sz="1800" dirty="0">
                <a:solidFill>
                  <a:srgbClr val="0070C0"/>
                </a:solidFill>
              </a:rPr>
              <a:t>Для всех </a:t>
            </a:r>
            <a:r>
              <a:rPr lang="en-US" sz="1800" dirty="0">
                <a:solidFill>
                  <a:srgbClr val="0070C0"/>
                </a:solidFill>
              </a:rPr>
              <a:t>PDB</a:t>
            </a:r>
            <a:r>
              <a:rPr lang="ru-RU" sz="1800" dirty="0">
                <a:solidFill>
                  <a:srgbClr val="0070C0"/>
                </a:solidFill>
              </a:rPr>
              <a:t> создаётся одна контейнерная база содержащая резервные копии всех </a:t>
            </a:r>
            <a:r>
              <a:rPr lang="en-US" sz="1800" dirty="0">
                <a:solidFill>
                  <a:srgbClr val="0070C0"/>
                </a:solidFill>
              </a:rPr>
              <a:t>PDB. </a:t>
            </a:r>
            <a:r>
              <a:rPr lang="ru-RU" sz="1800" dirty="0">
                <a:solidFill>
                  <a:srgbClr val="0070C0"/>
                </a:solidFill>
              </a:rPr>
              <a:t>При этом добавление ещё одной </a:t>
            </a:r>
            <a:r>
              <a:rPr lang="en-US" sz="1800" dirty="0">
                <a:solidFill>
                  <a:srgbClr val="0070C0"/>
                </a:solidFill>
              </a:rPr>
              <a:t>PDB </a:t>
            </a:r>
            <a:r>
              <a:rPr lang="ru-RU" sz="1800" dirty="0">
                <a:solidFill>
                  <a:srgbClr val="0070C0"/>
                </a:solidFill>
              </a:rPr>
              <a:t>в основной базе автоматически влечёт появление её резервной копии.</a:t>
            </a:r>
          </a:p>
          <a:p>
            <a:pPr marL="0" indent="0">
              <a:buNone/>
            </a:pPr>
            <a:r>
              <a:rPr lang="ru-RU" sz="1800" b="1" dirty="0">
                <a:solidFill>
                  <a:srgbClr val="C00000"/>
                </a:solidFill>
              </a:rPr>
              <a:t>3. Апгрейды и патчирование. </a:t>
            </a:r>
            <a:r>
              <a:rPr lang="ru-RU" sz="1800" dirty="0">
                <a:solidFill>
                  <a:srgbClr val="0070C0"/>
                </a:solidFill>
              </a:rPr>
              <a:t>Один апгрейд для всех баз сразу. А если нужно обновить только часть баз данных? Разбиваем контейнер </a:t>
            </a:r>
            <a:r>
              <a:rPr lang="en-US" sz="1800" dirty="0">
                <a:solidFill>
                  <a:srgbClr val="0070C0"/>
                </a:solidFill>
              </a:rPr>
              <a:t>CDB</a:t>
            </a:r>
            <a:r>
              <a:rPr lang="ru-RU" sz="1800" dirty="0">
                <a:solidFill>
                  <a:srgbClr val="0070C0"/>
                </a:solidFill>
              </a:rPr>
              <a:t> на два и переносим часть </a:t>
            </a:r>
            <a:r>
              <a:rPr lang="en-US" sz="1800" dirty="0">
                <a:solidFill>
                  <a:srgbClr val="0070C0"/>
                </a:solidFill>
              </a:rPr>
              <a:t>PDB</a:t>
            </a:r>
            <a:r>
              <a:rPr lang="ru-RU" sz="1800" dirty="0">
                <a:solidFill>
                  <a:srgbClr val="0070C0"/>
                </a:solidFill>
              </a:rPr>
              <a:t>.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C00000"/>
                </a:solidFill>
              </a:rPr>
              <a:t>4.</a:t>
            </a:r>
            <a:r>
              <a:rPr lang="ru-RU" sz="1800" b="1" dirty="0">
                <a:solidFill>
                  <a:srgbClr val="C00000"/>
                </a:solidFill>
              </a:rPr>
              <a:t> Увеличивается гибкость сервера при изменениях нагрузки. </a:t>
            </a:r>
            <a:r>
              <a:rPr lang="ru-RU" sz="1800" dirty="0">
                <a:solidFill>
                  <a:srgbClr val="0070C0"/>
                </a:solidFill>
              </a:rPr>
              <a:t>Достигается переходом на кластеры серверов, в которых можно на ходу добавлять узлы и перенаправить на другие инстансы обслуживание некоторых </a:t>
            </a:r>
            <a:r>
              <a:rPr lang="en-US" sz="1800" dirty="0">
                <a:solidFill>
                  <a:srgbClr val="0070C0"/>
                </a:solidFill>
              </a:rPr>
              <a:t>PDB.</a:t>
            </a:r>
            <a:endParaRPr lang="ru-RU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ru-RU" sz="1800" b="1" dirty="0">
                <a:solidFill>
                  <a:srgbClr val="C00000"/>
                </a:solidFill>
              </a:rPr>
              <a:t>5. Создавая контейнеры с разным уровнем обслуживания </a:t>
            </a:r>
            <a:r>
              <a:rPr lang="ru-RU" sz="1800" dirty="0">
                <a:solidFill>
                  <a:srgbClr val="0070C0"/>
                </a:solidFill>
              </a:rPr>
              <a:t>и перенося в них базы легко обеспечивают смену этих уровней в облаке.</a:t>
            </a:r>
          </a:p>
          <a:p>
            <a:pPr marL="0" indent="0">
              <a:buNone/>
            </a:pPr>
            <a:r>
              <a:rPr lang="ru-RU" sz="1800" b="1" dirty="0">
                <a:solidFill>
                  <a:srgbClr val="C00000"/>
                </a:solidFill>
              </a:rPr>
              <a:t>6. Упрощение операции клонирования (провизионирования) баз данных. </a:t>
            </a:r>
            <a:r>
              <a:rPr lang="ru-RU" sz="1800" dirty="0">
                <a:solidFill>
                  <a:srgbClr val="0070C0"/>
                </a:solidFill>
              </a:rPr>
              <a:t>Например, создание тестовой базы для разработчиков или тестировщиков. Одной командой и очень быстро получается клон, например,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ru-RU" sz="1800" dirty="0">
                <a:solidFill>
                  <a:srgbClr val="0070C0"/>
                </a:solidFill>
              </a:rPr>
              <a:t>в той же </a:t>
            </a:r>
            <a:r>
              <a:rPr lang="en-US" sz="1800" dirty="0">
                <a:solidFill>
                  <a:srgbClr val="0070C0"/>
                </a:solidFill>
              </a:rPr>
              <a:t>CDB</a:t>
            </a:r>
            <a:r>
              <a:rPr lang="ru-RU" sz="1800" dirty="0">
                <a:solidFill>
                  <a:srgbClr val="0070C0"/>
                </a:solidFill>
              </a:rPr>
              <a:t> или удалённой </a:t>
            </a:r>
            <a:r>
              <a:rPr lang="en-US" sz="1800" dirty="0">
                <a:solidFill>
                  <a:srgbClr val="0070C0"/>
                </a:solidFill>
              </a:rPr>
              <a:t>CDB:</a:t>
            </a:r>
            <a:endParaRPr lang="ru-RU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b="1" dirty="0"/>
              <a:t>CREATE PLUGGABLE DATABASE </a:t>
            </a:r>
            <a:r>
              <a:rPr lang="ru-RU" sz="1800" dirty="0"/>
              <a:t>имя_новой_базы </a:t>
            </a:r>
            <a:r>
              <a:rPr lang="en-US" sz="1800" b="1" dirty="0"/>
              <a:t>FROM</a:t>
            </a:r>
            <a:r>
              <a:rPr lang="en-US" sz="1800" dirty="0"/>
              <a:t> </a:t>
            </a:r>
            <a:r>
              <a:rPr lang="ru-RU" sz="1800" dirty="0"/>
              <a:t>исходная_база</a:t>
            </a: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CREATE PLUGGABLE DATABASE </a:t>
            </a:r>
            <a:r>
              <a:rPr lang="ru-RU" sz="1800" dirty="0"/>
              <a:t>имя_новой_базы </a:t>
            </a:r>
            <a:r>
              <a:rPr lang="en-US" sz="1800" b="1" dirty="0"/>
              <a:t>FROM</a:t>
            </a:r>
            <a:r>
              <a:rPr lang="en-US" sz="1800" dirty="0"/>
              <a:t> </a:t>
            </a:r>
            <a:r>
              <a:rPr lang="ru-RU" sz="1800" dirty="0"/>
              <a:t>Имя_базы</a:t>
            </a:r>
            <a:r>
              <a:rPr lang="en-US" sz="1800" dirty="0"/>
              <a:t>@DB_lnk</a:t>
            </a:r>
          </a:p>
          <a:p>
            <a:pPr marL="0" indent="0">
              <a:buNone/>
            </a:pPr>
            <a:r>
              <a:rPr lang="ru-RU" sz="1800" b="1" dirty="0">
                <a:solidFill>
                  <a:srgbClr val="C00000"/>
                </a:solidFill>
              </a:rPr>
              <a:t>7. Механизм снэпшотинга позволяет копировать терабайтные базы за несколько минут. </a:t>
            </a:r>
            <a:r>
              <a:rPr lang="ru-RU" sz="1800" dirty="0">
                <a:solidFill>
                  <a:srgbClr val="0070C0"/>
                </a:solidFill>
              </a:rPr>
              <a:t>При обычном копировании дублируются и блоки данных и их дескрипторы (</a:t>
            </a:r>
            <a:r>
              <a:rPr lang="en-US" sz="1800" dirty="0">
                <a:solidFill>
                  <a:srgbClr val="0070C0"/>
                </a:solidFill>
              </a:rPr>
              <a:t>inode</a:t>
            </a:r>
            <a:r>
              <a:rPr lang="ru-RU" sz="1800" dirty="0">
                <a:solidFill>
                  <a:srgbClr val="0070C0"/>
                </a:solidFill>
              </a:rPr>
              <a:t>). Выполняя снэпшотинг копируем только дескрипторы. Если блок изменяется в копии, то автоматически создаётся новый экземпляр этого блока. Если изменений мало, то добавляется небольшой объём. Удобен для функционального тестирования. Для нагрузочного тестирования не удобен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ru-RU" sz="1800" dirty="0">
                <a:solidFill>
                  <a:srgbClr val="0070C0"/>
                </a:solidFill>
              </a:rPr>
              <a:t>из-за интенсивного изменения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1377403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-88135" y="1033942"/>
            <a:ext cx="1201154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Распределение разделяемых ресурсов между </a:t>
            </a:r>
            <a:r>
              <a:rPr lang="en-US" sz="3200" b="1" dirty="0">
                <a:solidFill>
                  <a:srgbClr val="C00000"/>
                </a:solidFill>
              </a:rPr>
              <a:t>PDB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EADF2E-883C-4D46-8405-225A211637DA}"/>
              </a:ext>
            </a:extLst>
          </p:cNvPr>
          <p:cNvSpPr txBox="1"/>
          <p:nvPr/>
        </p:nvSpPr>
        <p:spPr>
          <a:xfrm>
            <a:off x="453440" y="1749967"/>
            <a:ext cx="1128512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457200">
              <a:spcBef>
                <a:spcPts val="0"/>
              </a:spcBef>
              <a:buNone/>
            </a:pPr>
            <a:r>
              <a:rPr lang="ru-RU" sz="1800" dirty="0">
                <a:solidFill>
                  <a:srgbClr val="0070C0"/>
                </a:solidFill>
              </a:rPr>
              <a:t>Для управления разделением общих ресурсов между </a:t>
            </a:r>
            <a:r>
              <a:rPr lang="en-US" sz="1800" dirty="0">
                <a:solidFill>
                  <a:srgbClr val="0070C0"/>
                </a:solidFill>
              </a:rPr>
              <a:t>PDB </a:t>
            </a:r>
            <a:r>
              <a:rPr lang="ru-RU" sz="1800" dirty="0">
                <a:solidFill>
                  <a:srgbClr val="0070C0"/>
                </a:solidFill>
              </a:rPr>
              <a:t>в одном контейнере </a:t>
            </a:r>
            <a:r>
              <a:rPr lang="en-US" sz="1800" dirty="0">
                <a:solidFill>
                  <a:srgbClr val="0070C0"/>
                </a:solidFill>
              </a:rPr>
              <a:t>CDB</a:t>
            </a:r>
            <a:r>
              <a:rPr lang="ru-RU" sz="1800" dirty="0">
                <a:solidFill>
                  <a:srgbClr val="0070C0"/>
                </a:solidFill>
              </a:rPr>
              <a:t> необходимо назначить приоритеты этих баз.</a:t>
            </a:r>
          </a:p>
          <a:p>
            <a:pPr marL="0" indent="457200"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Resource Manager </a:t>
            </a:r>
            <a:r>
              <a:rPr lang="ru-RU" sz="1800" dirty="0">
                <a:solidFill>
                  <a:srgbClr val="0070C0"/>
                </a:solidFill>
              </a:rPr>
              <a:t>позволяет контролировать: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70C0"/>
                </a:solidFill>
              </a:rPr>
              <a:t>Использование </a:t>
            </a:r>
            <a:r>
              <a:rPr lang="en-US" sz="1800" dirty="0">
                <a:solidFill>
                  <a:srgbClr val="0070C0"/>
                </a:solidFill>
              </a:rPr>
              <a:t>CPU</a:t>
            </a:r>
            <a:r>
              <a:rPr lang="ru-RU" sz="1800" dirty="0">
                <a:solidFill>
                  <a:srgbClr val="0070C0"/>
                </a:solidFill>
              </a:rPr>
              <a:t>.</a:t>
            </a:r>
            <a:endParaRPr lang="en-US" sz="1800" dirty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70C0"/>
                </a:solidFill>
              </a:rPr>
              <a:t>Количество параллельных процессов.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rgbClr val="0070C0"/>
                </a:solidFill>
              </a:rPr>
              <a:t>Для программно-аппаратного комплекса </a:t>
            </a:r>
            <a:r>
              <a:rPr lang="en-US" sz="1800" dirty="0">
                <a:solidFill>
                  <a:srgbClr val="0070C0"/>
                </a:solidFill>
              </a:rPr>
              <a:t>Exadata</a:t>
            </a:r>
            <a:r>
              <a:rPr lang="ru-RU" sz="1800" dirty="0">
                <a:solidFill>
                  <a:srgbClr val="0070C0"/>
                </a:solidFill>
              </a:rPr>
              <a:t> ещё управление вводом/выводом.</a:t>
            </a:r>
          </a:p>
          <a:p>
            <a:pPr marL="0" indent="457200">
              <a:spcBef>
                <a:spcPts val="0"/>
              </a:spcBef>
              <a:buNone/>
            </a:pPr>
            <a:endParaRPr lang="ru-RU" sz="1800" dirty="0">
              <a:solidFill>
                <a:srgbClr val="0070C0"/>
              </a:solidFill>
            </a:endParaRPr>
          </a:p>
          <a:p>
            <a:pPr marL="0" indent="457200">
              <a:spcBef>
                <a:spcPts val="0"/>
              </a:spcBef>
              <a:buNone/>
            </a:pPr>
            <a:r>
              <a:rPr lang="ru-RU" sz="1800" dirty="0">
                <a:solidFill>
                  <a:srgbClr val="0070C0"/>
                </a:solidFill>
              </a:rPr>
              <a:t>Можно задать приоритеты </a:t>
            </a:r>
          </a:p>
          <a:p>
            <a:pPr marL="0" indent="457200">
              <a:spcBef>
                <a:spcPts val="0"/>
              </a:spcBef>
              <a:buNone/>
            </a:pPr>
            <a:r>
              <a:rPr lang="ru-RU" sz="1800" dirty="0">
                <a:solidFill>
                  <a:srgbClr val="0070C0"/>
                </a:solidFill>
              </a:rPr>
              <a:t>на уровне </a:t>
            </a:r>
            <a:r>
              <a:rPr lang="en-US" sz="1800" dirty="0">
                <a:solidFill>
                  <a:srgbClr val="0070C0"/>
                </a:solidFill>
              </a:rPr>
              <a:t>CDB</a:t>
            </a:r>
            <a:r>
              <a:rPr lang="ru-RU" sz="1800" dirty="0">
                <a:solidFill>
                  <a:srgbClr val="0070C0"/>
                </a:solidFill>
              </a:rPr>
              <a:t>, которые </a:t>
            </a:r>
          </a:p>
          <a:p>
            <a:pPr marL="0" indent="457200">
              <a:spcBef>
                <a:spcPts val="0"/>
              </a:spcBef>
              <a:buNone/>
            </a:pPr>
            <a:r>
              <a:rPr lang="ru-RU" sz="1800" dirty="0">
                <a:solidFill>
                  <a:srgbClr val="0070C0"/>
                </a:solidFill>
              </a:rPr>
              <a:t>будут наследоваться всеми </a:t>
            </a:r>
            <a:r>
              <a:rPr lang="en-US" sz="1800" dirty="0">
                <a:solidFill>
                  <a:srgbClr val="0070C0"/>
                </a:solidFill>
              </a:rPr>
              <a:t>PDB.</a:t>
            </a:r>
            <a:endParaRPr lang="ru-RU" sz="1800" dirty="0">
              <a:solidFill>
                <a:srgbClr val="0070C0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46C5DAC-16CC-4229-A0D2-8D64E79AD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819" y="3529450"/>
            <a:ext cx="6012521" cy="330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9077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95969" y="0"/>
            <a:ext cx="91089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Запуск, переключение и отключение баз данных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587C52-D376-4E86-AE2E-A54ADBBA5BEF}"/>
              </a:ext>
            </a:extLst>
          </p:cNvPr>
          <p:cNvSpPr txBox="1"/>
          <p:nvPr/>
        </p:nvSpPr>
        <p:spPr>
          <a:xfrm>
            <a:off x="795969" y="1078450"/>
            <a:ext cx="4800600" cy="495225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0070C0"/>
                </a:solidFill>
              </a:rPr>
              <a:t>Запускаем терминал как </a:t>
            </a:r>
            <a:r>
              <a:rPr lang="en-US" sz="1800" dirty="0">
                <a:solidFill>
                  <a:srgbClr val="0070C0"/>
                </a:solidFill>
              </a:rPr>
              <a:t>SYS</a:t>
            </a:r>
            <a:r>
              <a:rPr lang="ru-RU" sz="1800" dirty="0">
                <a:solidFill>
                  <a:srgbClr val="0070C0"/>
                </a:solidFill>
              </a:rPr>
              <a:t>: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SQL*Plus: Release 18.0.0.0.0 - Production on Mo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Version 18.4.0.0.0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Copyright (c) 1982, 2018, Oracle.  All rights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Enter user-name: sys as sysdba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Enter password: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Connected to: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Oracle Database 18c Express Edition Release 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Version 18.4.0.0.0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0070C0"/>
                </a:solidFill>
              </a:rPr>
              <a:t>Проверяем состояние всех БД: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SQL&gt; COLUMN name FORMAT A30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SQL&gt; </a:t>
            </a:r>
            <a:r>
              <a:rPr lang="en-US" sz="1800" b="1" dirty="0"/>
              <a:t>select</a:t>
            </a:r>
            <a:r>
              <a:rPr lang="en-US" sz="1800" dirty="0"/>
              <a:t> name, open_mode </a:t>
            </a:r>
            <a:r>
              <a:rPr lang="en-US" sz="1800" b="1" dirty="0"/>
              <a:t>from</a:t>
            </a:r>
            <a:r>
              <a:rPr lang="en-US" sz="1800" dirty="0"/>
              <a:t> v$pdbs;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NAME                           OPEN_MODE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------------------------------ ----------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PDB$SEED                   </a:t>
            </a:r>
            <a:r>
              <a:rPr lang="ru-RU" sz="1800" dirty="0">
                <a:solidFill>
                  <a:srgbClr val="0070C0"/>
                </a:solidFill>
              </a:rPr>
              <a:t> </a:t>
            </a:r>
            <a:r>
              <a:rPr lang="en-US" sz="1800" dirty="0">
                <a:solidFill>
                  <a:srgbClr val="0070C0"/>
                </a:solidFill>
              </a:rPr>
              <a:t>READ ONLY</a:t>
            </a:r>
          </a:p>
          <a:p>
            <a:pPr marL="0" indent="0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XEPDB1                         READ WRITE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69BEBF-380F-43FC-AAEE-5D319D8F1F82}"/>
              </a:ext>
            </a:extLst>
          </p:cNvPr>
          <p:cNvSpPr txBox="1"/>
          <p:nvPr/>
        </p:nvSpPr>
        <p:spPr>
          <a:xfrm>
            <a:off x="795969" y="431795"/>
            <a:ext cx="69599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rgbClr val="0070C0"/>
                </a:solidFill>
              </a:rPr>
              <a:t>Начиная с Oracle Database 12c имеется представление V$PDBS </a:t>
            </a:r>
          </a:p>
          <a:p>
            <a:pPr marL="0" indent="0">
              <a:buNone/>
            </a:pPr>
            <a:r>
              <a:rPr lang="ru-RU" sz="2000" dirty="0">
                <a:solidFill>
                  <a:srgbClr val="0070C0"/>
                </a:solidFill>
              </a:rPr>
              <a:t>с метаданными подключаемых БД.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657833-2592-4359-8294-6FC3E19AC3BB}"/>
              </a:ext>
            </a:extLst>
          </p:cNvPr>
          <p:cNvSpPr txBox="1"/>
          <p:nvPr/>
        </p:nvSpPr>
        <p:spPr>
          <a:xfrm>
            <a:off x="1603173" y="6030703"/>
            <a:ext cx="8510530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457200">
              <a:lnSpc>
                <a:spcPct val="70000"/>
              </a:lnSpc>
              <a:buNone/>
            </a:pPr>
            <a:r>
              <a:rPr lang="ru-RU" sz="1800" dirty="0">
                <a:solidFill>
                  <a:srgbClr val="0070C0"/>
                </a:solidFill>
              </a:rPr>
              <a:t>Отключение </a:t>
            </a:r>
            <a:r>
              <a:rPr lang="en-US" sz="1800" dirty="0">
                <a:solidFill>
                  <a:srgbClr val="0070C0"/>
                </a:solidFill>
              </a:rPr>
              <a:t>PDB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b="1" dirty="0"/>
              <a:t>ALTER PLUGGABLE DATABASE </a:t>
            </a:r>
            <a:r>
              <a:rPr lang="ru-RU" sz="1800" dirty="0"/>
              <a:t>имя_базы </a:t>
            </a:r>
            <a:r>
              <a:rPr lang="en-US" sz="1800" b="1" dirty="0"/>
              <a:t>UNPLUG INTO </a:t>
            </a:r>
            <a:r>
              <a:rPr lang="en-US" sz="1800" dirty="0"/>
              <a:t>‘</a:t>
            </a:r>
            <a:r>
              <a:rPr lang="ru-RU" sz="1800" dirty="0"/>
              <a:t>путь</a:t>
            </a:r>
            <a:r>
              <a:rPr lang="en-US" sz="1800" dirty="0"/>
              <a:t>_</a:t>
            </a:r>
            <a:r>
              <a:rPr lang="ru-RU" sz="1800" dirty="0"/>
              <a:t>к</a:t>
            </a:r>
            <a:r>
              <a:rPr lang="en-US" sz="1800" dirty="0"/>
              <a:t>_</a:t>
            </a:r>
            <a:r>
              <a:rPr lang="ru-RU" sz="1800" dirty="0"/>
              <a:t>файлу .</a:t>
            </a:r>
            <a:r>
              <a:rPr lang="en-US" sz="1800" dirty="0"/>
              <a:t>xml’;</a:t>
            </a:r>
          </a:p>
          <a:p>
            <a:pPr marL="0" indent="457200">
              <a:lnSpc>
                <a:spcPct val="70000"/>
              </a:lnSpc>
              <a:buNone/>
            </a:pPr>
            <a:r>
              <a:rPr lang="ru-RU" sz="1800" dirty="0">
                <a:solidFill>
                  <a:srgbClr val="0070C0"/>
                </a:solidFill>
              </a:rPr>
              <a:t>Подключение </a:t>
            </a:r>
            <a:r>
              <a:rPr lang="en-US" sz="1800" dirty="0">
                <a:solidFill>
                  <a:srgbClr val="0070C0"/>
                </a:solidFill>
              </a:rPr>
              <a:t>PDB</a:t>
            </a:r>
          </a:p>
          <a:p>
            <a:pPr marL="0" indent="0">
              <a:lnSpc>
                <a:spcPct val="70000"/>
              </a:lnSpc>
              <a:buNone/>
            </a:pPr>
            <a:r>
              <a:rPr lang="en-US" sz="1800" b="1" dirty="0"/>
              <a:t>CREATE PLUGGABLE DATABASE </a:t>
            </a:r>
            <a:r>
              <a:rPr lang="ru-RU" sz="1800" dirty="0"/>
              <a:t>имя_базы </a:t>
            </a:r>
            <a:r>
              <a:rPr lang="en-US" sz="1800" b="1" dirty="0"/>
              <a:t>USING</a:t>
            </a:r>
            <a:r>
              <a:rPr lang="en-US" sz="1800" dirty="0"/>
              <a:t>  </a:t>
            </a:r>
            <a:r>
              <a:rPr lang="ru-RU" sz="1800" dirty="0"/>
              <a:t>‘путь_к_файлу .</a:t>
            </a:r>
            <a:r>
              <a:rPr lang="en-US" sz="1800" dirty="0"/>
              <a:t>xml’;</a:t>
            </a:r>
            <a:endParaRPr lang="ru-RU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A5D1B6-FCA3-49FE-980B-413914A640A9}"/>
              </a:ext>
            </a:extLst>
          </p:cNvPr>
          <p:cNvSpPr txBox="1"/>
          <p:nvPr/>
        </p:nvSpPr>
        <p:spPr>
          <a:xfrm>
            <a:off x="6333495" y="1209480"/>
            <a:ext cx="5185558" cy="424731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ru-RU" sz="1800" dirty="0">
                <a:solidFill>
                  <a:srgbClr val="0070C0"/>
                </a:solidFill>
              </a:rPr>
              <a:t>Подключены к какой базе: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SQL&gt; </a:t>
            </a:r>
            <a:r>
              <a:rPr lang="en-US" sz="1800" b="1" dirty="0"/>
              <a:t>show con_name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CON_NAME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------------------------------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CDB$ROOT</a:t>
            </a:r>
            <a:endParaRPr lang="ru-RU" sz="18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ru-RU" sz="18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ru-RU" dirty="0">
                <a:solidFill>
                  <a:srgbClr val="0070C0"/>
                </a:solidFill>
              </a:rPr>
              <a:t>Переключаемся: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SQL&gt; </a:t>
            </a:r>
            <a:r>
              <a:rPr lang="en-US" sz="1800" b="1" dirty="0"/>
              <a:t>alter session set container=XEPDB1;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Session altered.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SQL&gt; </a:t>
            </a:r>
            <a:r>
              <a:rPr lang="en-US" sz="1800" b="1" dirty="0"/>
              <a:t>show con_name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CON_NAME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------------------------------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XEPDB1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SQL&gt; </a:t>
            </a:r>
            <a:r>
              <a:rPr lang="en-US" sz="1800" b="1" dirty="0"/>
              <a:t>show user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>
                <a:solidFill>
                  <a:srgbClr val="0070C0"/>
                </a:solidFill>
              </a:rPr>
              <a:t>USER is "SYS"</a:t>
            </a:r>
            <a:endParaRPr lang="ru-RU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934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33896" y="310709"/>
            <a:ext cx="74601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Архитектура </a:t>
            </a:r>
            <a:r>
              <a:rPr lang="en-US" sz="3200" b="1" dirty="0">
                <a:solidFill>
                  <a:srgbClr val="C00000"/>
                </a:solidFill>
              </a:rPr>
              <a:t>Oracle</a:t>
            </a:r>
            <a:r>
              <a:rPr lang="ru-RU" sz="3200" b="1" dirty="0">
                <a:solidFill>
                  <a:srgbClr val="C00000"/>
                </a:solidFill>
              </a:rPr>
              <a:t> </a:t>
            </a:r>
            <a:r>
              <a:rPr lang="en-US" sz="3200" b="1" dirty="0">
                <a:solidFill>
                  <a:srgbClr val="C00000"/>
                </a:solidFill>
              </a:rPr>
              <a:t>12c</a:t>
            </a:r>
            <a:endParaRPr lang="ru-RU" sz="3200" b="1" dirty="0">
              <a:solidFill>
                <a:srgbClr val="C0000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E74E5BE-353C-496B-B5DA-E616992FD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357" y="1039291"/>
            <a:ext cx="9577613" cy="567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195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376495" y="103225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Открытие и закрытие базы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64066B-E44C-41B1-910B-051771664E42}"/>
              </a:ext>
            </a:extLst>
          </p:cNvPr>
          <p:cNvSpPr txBox="1"/>
          <p:nvPr/>
        </p:nvSpPr>
        <p:spPr>
          <a:xfrm>
            <a:off x="2415448" y="1617030"/>
            <a:ext cx="8510530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rgbClr val="0070C0"/>
                </a:solidFill>
              </a:rPr>
              <a:t>Открытие</a:t>
            </a:r>
          </a:p>
          <a:p>
            <a:pPr marL="0" indent="0">
              <a:buNone/>
            </a:pPr>
            <a:r>
              <a:rPr lang="en-US" sz="1800" b="1" dirty="0"/>
              <a:t>ALTER PLUGGABLE DATABASE open;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70C0"/>
                </a:solidFill>
              </a:rPr>
              <a:t>Закрытие</a:t>
            </a:r>
            <a:endParaRPr lang="en-US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b="1" dirty="0"/>
              <a:t>ALTER PLUGGABLE DATABASE xepdb1 close;</a:t>
            </a:r>
          </a:p>
          <a:p>
            <a:pPr marL="0" indent="0">
              <a:buNone/>
            </a:pPr>
            <a:endParaRPr lang="ru-RU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ru-RU" sz="1800" u="sng" dirty="0">
                <a:solidFill>
                  <a:srgbClr val="C00000"/>
                </a:solidFill>
              </a:rPr>
              <a:t>Пример</a:t>
            </a:r>
            <a:r>
              <a:rPr lang="ru-RU" sz="1800" dirty="0">
                <a:solidFill>
                  <a:srgbClr val="C00000"/>
                </a:solidFill>
              </a:rPr>
              <a:t> закрытия для </a:t>
            </a:r>
            <a:r>
              <a:rPr lang="en-US" sz="1800" dirty="0">
                <a:solidFill>
                  <a:srgbClr val="C00000"/>
                </a:solidFill>
              </a:rPr>
              <a:t>CDB$ROOT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SQL&gt; </a:t>
            </a:r>
            <a:r>
              <a:rPr lang="en-US" sz="1800" b="1" dirty="0"/>
              <a:t>ALTER DATABASE CLOSE;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Database altered.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SQL&gt;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SQL&gt; </a:t>
            </a:r>
            <a:r>
              <a:rPr lang="en-US" sz="1800" b="1" dirty="0"/>
              <a:t>show parameter background_dump_dest;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NAME                                 </a:t>
            </a:r>
            <a:r>
              <a:rPr lang="ru-RU" sz="1800" dirty="0">
                <a:solidFill>
                  <a:srgbClr val="0070C0"/>
                </a:solidFill>
              </a:rPr>
              <a:t>                </a:t>
            </a:r>
            <a:r>
              <a:rPr lang="en-US" sz="1800" dirty="0">
                <a:solidFill>
                  <a:srgbClr val="0070C0"/>
                </a:solidFill>
              </a:rPr>
              <a:t>TYPE        VALUE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--------------------------------</a:t>
            </a:r>
            <a:r>
              <a:rPr lang="ru-RU" sz="1800" dirty="0">
                <a:solidFill>
                  <a:srgbClr val="0070C0"/>
                </a:solidFill>
              </a:rPr>
              <a:t>-------</a:t>
            </a:r>
            <a:r>
              <a:rPr lang="en-US" sz="1800" dirty="0">
                <a:solidFill>
                  <a:srgbClr val="0070C0"/>
                </a:solidFill>
              </a:rPr>
              <a:t>---- ----------- ------------------------------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background_dump_dest                 string      C:\ORA18XE\DBHOMEXE\RDBMS\TRACE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SQL&gt; </a:t>
            </a:r>
            <a:r>
              <a:rPr lang="en-US" sz="1800" b="1" dirty="0"/>
              <a:t>shutdown immediate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ORA-01109: database not open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Database dismounted.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ORACLE instance shut down.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SQL&gt;</a:t>
            </a:r>
          </a:p>
        </p:txBody>
      </p:sp>
    </p:spTree>
    <p:extLst>
      <p:ext uri="{BB962C8B-B14F-4D97-AF65-F5344CB8AC3E}">
        <p14:creationId xmlns:p14="http://schemas.microsoft.com/office/powerpoint/2010/main" val="42834052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952520" y="1032990"/>
            <a:ext cx="78970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Клонирование </a:t>
            </a:r>
            <a:r>
              <a:rPr lang="en-US" sz="3200" b="1" dirty="0">
                <a:solidFill>
                  <a:srgbClr val="C00000"/>
                </a:solidFill>
              </a:rPr>
              <a:t>pluggable database</a:t>
            </a:r>
            <a:r>
              <a:rPr lang="ru-RU" sz="3200" b="1" dirty="0">
                <a:solidFill>
                  <a:srgbClr val="C00000"/>
                </a:solidFill>
              </a:rPr>
              <a:t> 1/3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4252D9-4F04-4DE1-BAA7-D5D21A86E388}"/>
              </a:ext>
            </a:extLst>
          </p:cNvPr>
          <p:cNvSpPr txBox="1"/>
          <p:nvPr/>
        </p:nvSpPr>
        <p:spPr>
          <a:xfrm>
            <a:off x="4465962" y="1617765"/>
            <a:ext cx="4870197" cy="507831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ru-RU" sz="1800" dirty="0">
                <a:solidFill>
                  <a:srgbClr val="0070C0"/>
                </a:solidFill>
              </a:rPr>
              <a:t>Запускаем базу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SQL&gt; </a:t>
            </a:r>
            <a:r>
              <a:rPr lang="en-US" sz="1800" b="1" dirty="0"/>
              <a:t>CONNECT sys/manag as sysdba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Connected to an idle instance.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SQL&gt; </a:t>
            </a:r>
            <a:r>
              <a:rPr lang="en-US" sz="1800" b="1" dirty="0"/>
              <a:t>startup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ORACLE instance started.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Total System Global Area 1610609384 bytes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Fixed Size                  9028328 bytes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Variable Size             520093696 bytes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Database Buffers         1073741824 bytes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Redo Buffers                7745536 bytes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Database mounted.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Database opened.</a:t>
            </a:r>
          </a:p>
          <a:p>
            <a:pPr marL="0" indent="0">
              <a:buNone/>
            </a:pPr>
            <a:r>
              <a:rPr lang="ru-RU" sz="1800" dirty="0">
                <a:solidFill>
                  <a:srgbClr val="0070C0"/>
                </a:solidFill>
              </a:rPr>
              <a:t>Проверяем статусы имеющихся </a:t>
            </a:r>
            <a:r>
              <a:rPr lang="en-US" sz="1800" dirty="0">
                <a:solidFill>
                  <a:srgbClr val="0070C0"/>
                </a:solidFill>
              </a:rPr>
              <a:t>PDB:</a:t>
            </a:r>
            <a:endParaRPr lang="ru-RU" sz="18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SQL&gt; </a:t>
            </a:r>
            <a:r>
              <a:rPr lang="en-US" sz="1800" b="1" dirty="0"/>
              <a:t>show pdbs;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    CON_ID CON_NAME   OPEN MODE  RESTRICTED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---------- ------------------------------ ---------- ----------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         2 PDB$SEED                       READ ONLY  NO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0070C0"/>
                </a:solidFill>
              </a:rPr>
              <a:t>         3 XEPDB1                        </a:t>
            </a:r>
            <a:r>
              <a:rPr lang="ru-RU" sz="1800" dirty="0">
                <a:solidFill>
                  <a:srgbClr val="0070C0"/>
                </a:solidFill>
              </a:rPr>
              <a:t>   </a:t>
            </a:r>
            <a:r>
              <a:rPr lang="en-US" sz="1800" dirty="0">
                <a:solidFill>
                  <a:srgbClr val="0070C0"/>
                </a:solidFill>
              </a:rPr>
              <a:t> READ WRITE NO</a:t>
            </a:r>
            <a:endParaRPr lang="ru-RU" sz="18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0671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244291" y="49519"/>
            <a:ext cx="49632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Клонирование </a:t>
            </a:r>
          </a:p>
          <a:p>
            <a:pPr algn="ctr"/>
            <a:r>
              <a:rPr lang="en-US" sz="3200" b="1" dirty="0">
                <a:solidFill>
                  <a:srgbClr val="C00000"/>
                </a:solidFill>
              </a:rPr>
              <a:t>pluggable database</a:t>
            </a:r>
            <a:r>
              <a:rPr lang="ru-RU" sz="3200" b="1" dirty="0">
                <a:solidFill>
                  <a:srgbClr val="C00000"/>
                </a:solidFill>
              </a:rPr>
              <a:t> 2/3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465DA7-DEC8-41D5-9C17-4930A4889097}"/>
              </a:ext>
            </a:extLst>
          </p:cNvPr>
          <p:cNvSpPr txBox="1"/>
          <p:nvPr/>
        </p:nvSpPr>
        <p:spPr>
          <a:xfrm>
            <a:off x="2783595" y="1126737"/>
            <a:ext cx="940840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Для клонирования переводим XEPDB1 в режим mount, а потом только чтения (read only).</a:t>
            </a:r>
          </a:p>
          <a:p>
            <a:r>
              <a:rPr lang="en-US" dirty="0">
                <a:solidFill>
                  <a:srgbClr val="0070C0"/>
                </a:solidFill>
              </a:rPr>
              <a:t>SQL&gt; </a:t>
            </a:r>
            <a:r>
              <a:rPr lang="en-US" b="1" dirty="0"/>
              <a:t>alter pluggable database XEPDB1 close;</a:t>
            </a:r>
          </a:p>
          <a:p>
            <a:r>
              <a:rPr lang="en-US" dirty="0">
                <a:solidFill>
                  <a:srgbClr val="0070C0"/>
                </a:solidFill>
              </a:rPr>
              <a:t>Pluggable database altered.</a:t>
            </a:r>
          </a:p>
          <a:p>
            <a:r>
              <a:rPr lang="en-US" dirty="0">
                <a:solidFill>
                  <a:srgbClr val="0070C0"/>
                </a:solidFill>
              </a:rPr>
              <a:t>SQL&gt; </a:t>
            </a:r>
            <a:r>
              <a:rPr lang="en-US" b="1" dirty="0"/>
              <a:t>show pdbs;</a:t>
            </a:r>
          </a:p>
          <a:p>
            <a:r>
              <a:rPr lang="en-US" dirty="0">
                <a:solidFill>
                  <a:srgbClr val="0070C0"/>
                </a:solidFill>
              </a:rPr>
              <a:t>    CON_ID CON_NAME           OPEN MODE  RESTRICTED</a:t>
            </a:r>
          </a:p>
          <a:p>
            <a:r>
              <a:rPr lang="en-US" dirty="0">
                <a:solidFill>
                  <a:srgbClr val="0070C0"/>
                </a:solidFill>
              </a:rPr>
              <a:t>---------- --------------------------- -----------------</a:t>
            </a:r>
            <a:r>
              <a:rPr lang="ru-RU" dirty="0">
                <a:solidFill>
                  <a:srgbClr val="0070C0"/>
                </a:solidFill>
              </a:rPr>
              <a:t>  ------</a:t>
            </a:r>
            <a:r>
              <a:rPr lang="en-US" dirty="0">
                <a:solidFill>
                  <a:srgbClr val="0070C0"/>
                </a:solidFill>
              </a:rPr>
              <a:t>--</a:t>
            </a:r>
          </a:p>
          <a:p>
            <a:r>
              <a:rPr lang="en-US" dirty="0">
                <a:solidFill>
                  <a:srgbClr val="0070C0"/>
                </a:solidFill>
              </a:rPr>
              <a:t>         2 PDB$SEED                     READ ONLY  </a:t>
            </a:r>
            <a:r>
              <a:rPr lang="ru-RU" dirty="0">
                <a:solidFill>
                  <a:srgbClr val="0070C0"/>
                </a:solidFill>
              </a:rPr>
              <a:t>   </a:t>
            </a:r>
            <a:r>
              <a:rPr lang="en-US" dirty="0">
                <a:solidFill>
                  <a:srgbClr val="0070C0"/>
                </a:solidFill>
              </a:rPr>
              <a:t>NO</a:t>
            </a:r>
          </a:p>
          <a:p>
            <a:r>
              <a:rPr lang="en-US" dirty="0">
                <a:solidFill>
                  <a:srgbClr val="0070C0"/>
                </a:solidFill>
              </a:rPr>
              <a:t>         3 XEPDB1                         MOUNTED</a:t>
            </a:r>
            <a:endParaRPr lang="ru-RU" dirty="0">
              <a:solidFill>
                <a:srgbClr val="0070C0"/>
              </a:solidFill>
            </a:endParaRPr>
          </a:p>
          <a:p>
            <a:r>
              <a:rPr lang="ru-RU" dirty="0">
                <a:solidFill>
                  <a:srgbClr val="0070C0"/>
                </a:solidFill>
              </a:rPr>
              <a:t>В режиме mount нельзя вносить изменения в объекты  базы. Переходим в режим </a:t>
            </a:r>
            <a:r>
              <a:rPr lang="en-US" dirty="0">
                <a:solidFill>
                  <a:srgbClr val="0070C0"/>
                </a:solidFill>
              </a:rPr>
              <a:t>read only</a:t>
            </a:r>
            <a:r>
              <a:rPr lang="ru-RU" dirty="0">
                <a:solidFill>
                  <a:srgbClr val="0070C0"/>
                </a:solidFill>
              </a:rPr>
              <a:t>:</a:t>
            </a:r>
          </a:p>
          <a:p>
            <a:r>
              <a:rPr lang="ru-RU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SQL&gt; </a:t>
            </a:r>
            <a:r>
              <a:rPr lang="en-US" b="1" dirty="0"/>
              <a:t>alter pluggable database XEPDB1 open read only</a:t>
            </a:r>
            <a:r>
              <a:rPr lang="ru-RU" b="1" dirty="0"/>
              <a:t>;</a:t>
            </a:r>
            <a:endParaRPr lang="en-US" b="1" dirty="0"/>
          </a:p>
          <a:p>
            <a:r>
              <a:rPr lang="en-US" dirty="0">
                <a:solidFill>
                  <a:srgbClr val="0070C0"/>
                </a:solidFill>
              </a:rPr>
              <a:t>Pluggable database altered.</a:t>
            </a:r>
            <a:endParaRPr lang="ru-RU" dirty="0">
              <a:solidFill>
                <a:srgbClr val="0070C0"/>
              </a:solidFill>
            </a:endParaRPr>
          </a:p>
          <a:p>
            <a:r>
              <a:rPr lang="ru-RU" dirty="0">
                <a:solidFill>
                  <a:srgbClr val="0070C0"/>
                </a:solidFill>
              </a:rPr>
              <a:t>Список PDB и их статусы:</a:t>
            </a:r>
          </a:p>
          <a:p>
            <a:r>
              <a:rPr lang="en-US" dirty="0">
                <a:solidFill>
                  <a:srgbClr val="0070C0"/>
                </a:solidFill>
              </a:rPr>
              <a:t>SQL&gt; </a:t>
            </a:r>
            <a:r>
              <a:rPr lang="en-US" b="1" dirty="0"/>
              <a:t>show pdbs;</a:t>
            </a:r>
          </a:p>
          <a:p>
            <a:r>
              <a:rPr lang="en-US" dirty="0">
                <a:solidFill>
                  <a:srgbClr val="0070C0"/>
                </a:solidFill>
              </a:rPr>
              <a:t>CON_ID CON_NAME                   OPEN MODE  RESTRICTED</a:t>
            </a:r>
          </a:p>
          <a:p>
            <a:r>
              <a:rPr lang="en-US" dirty="0">
                <a:solidFill>
                  <a:srgbClr val="0070C0"/>
                </a:solidFill>
              </a:rPr>
              <a:t>---------- ------------------------------ ---------- ----------</a:t>
            </a:r>
          </a:p>
          <a:p>
            <a:r>
              <a:rPr lang="en-US" dirty="0">
                <a:solidFill>
                  <a:srgbClr val="0070C0"/>
                </a:solidFill>
              </a:rPr>
              <a:t>         2 </a:t>
            </a:r>
            <a:r>
              <a:rPr lang="ru-RU" dirty="0">
                <a:solidFill>
                  <a:srgbClr val="0070C0"/>
                </a:solidFill>
              </a:rPr>
              <a:t>   </a:t>
            </a:r>
            <a:r>
              <a:rPr lang="en-US" dirty="0">
                <a:solidFill>
                  <a:srgbClr val="0070C0"/>
                </a:solidFill>
              </a:rPr>
              <a:t>PDB$SEED                      READ ONLY  NO</a:t>
            </a:r>
          </a:p>
          <a:p>
            <a:r>
              <a:rPr lang="en-US" dirty="0">
                <a:solidFill>
                  <a:srgbClr val="0070C0"/>
                </a:solidFill>
              </a:rPr>
              <a:t>         3 </a:t>
            </a:r>
            <a:r>
              <a:rPr lang="ru-RU" dirty="0">
                <a:solidFill>
                  <a:srgbClr val="0070C0"/>
                </a:solidFill>
              </a:rPr>
              <a:t>   </a:t>
            </a:r>
            <a:r>
              <a:rPr lang="en-US" dirty="0">
                <a:solidFill>
                  <a:srgbClr val="0070C0"/>
                </a:solidFill>
              </a:rPr>
              <a:t>XEPDB1                         </a:t>
            </a:r>
            <a:r>
              <a:rPr lang="ru-RU" dirty="0">
                <a:solidFill>
                  <a:srgbClr val="0070C0"/>
                </a:solidFill>
              </a:rPr>
              <a:t>  </a:t>
            </a:r>
            <a:r>
              <a:rPr lang="en-US" dirty="0">
                <a:solidFill>
                  <a:srgbClr val="0070C0"/>
                </a:solidFill>
              </a:rPr>
              <a:t>READ ONLY  NO</a:t>
            </a:r>
          </a:p>
          <a:p>
            <a:r>
              <a:rPr lang="en-US" dirty="0">
                <a:solidFill>
                  <a:srgbClr val="0070C0"/>
                </a:solidFill>
              </a:rPr>
              <a:t>SQL&gt;</a:t>
            </a:r>
            <a:endParaRPr lang="ru-RU" dirty="0">
              <a:solidFill>
                <a:srgbClr val="0070C0"/>
              </a:solidFill>
            </a:endParaRPr>
          </a:p>
          <a:p>
            <a:r>
              <a:rPr lang="ru-RU" b="0" i="0" dirty="0">
                <a:solidFill>
                  <a:srgbClr val="0070C0"/>
                </a:solidFill>
                <a:effectLst/>
                <a:latin typeface="Source Sans Pro" panose="020B0503030403020204" pitchFamily="34" charset="0"/>
              </a:rPr>
              <a:t>Создаём клон базы данных  XEPDB1 с именем MSU: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D9239B-DE40-4DD7-AC68-EB771B3A546B}"/>
              </a:ext>
            </a:extLst>
          </p:cNvPr>
          <p:cNvSpPr txBox="1"/>
          <p:nvPr/>
        </p:nvSpPr>
        <p:spPr>
          <a:xfrm>
            <a:off x="7028761" y="4014271"/>
            <a:ext cx="4759287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hlinkClick r:id="rId3"/>
              </a:rPr>
              <a:t>https://rustamkhodjaev.com/2021/03/24/clonirovanie</a:t>
            </a:r>
            <a:endParaRPr lang="ru-RU" sz="1600" dirty="0">
              <a:solidFill>
                <a:srgbClr val="0070C0"/>
              </a:solidFill>
            </a:endParaRPr>
          </a:p>
          <a:p>
            <a:r>
              <a:rPr lang="en-US" sz="1600" dirty="0">
                <a:solidFill>
                  <a:srgbClr val="0070C0"/>
                </a:solidFill>
              </a:rPr>
              <a:t>-pluggable-database-oracle-express-edition/</a:t>
            </a:r>
            <a:endParaRPr lang="ru-RU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1567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955275" y="993207"/>
            <a:ext cx="69609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Клонирование </a:t>
            </a:r>
            <a:r>
              <a:rPr lang="en-US" sz="3200" b="1" dirty="0">
                <a:solidFill>
                  <a:srgbClr val="C00000"/>
                </a:solidFill>
              </a:rPr>
              <a:t>pluggable database</a:t>
            </a:r>
            <a:r>
              <a:rPr lang="ru-RU" sz="3200" b="1" dirty="0">
                <a:solidFill>
                  <a:srgbClr val="C00000"/>
                </a:solidFill>
              </a:rPr>
              <a:t> 3</a:t>
            </a:r>
            <a:r>
              <a:rPr lang="en-US" sz="3200" b="1" dirty="0">
                <a:solidFill>
                  <a:srgbClr val="C00000"/>
                </a:solidFill>
              </a:rPr>
              <a:t>/</a:t>
            </a:r>
            <a:r>
              <a:rPr lang="ru-RU" sz="3200" b="1" dirty="0">
                <a:solidFill>
                  <a:srgbClr val="C00000"/>
                </a:solidFill>
              </a:rPr>
              <a:t>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AA8879-D809-4918-8AA2-F420237F01B1}"/>
              </a:ext>
            </a:extLst>
          </p:cNvPr>
          <p:cNvSpPr txBox="1"/>
          <p:nvPr/>
        </p:nvSpPr>
        <p:spPr>
          <a:xfrm>
            <a:off x="1888475" y="1597728"/>
            <a:ext cx="8510530" cy="4474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0070C0"/>
                </a:solidFill>
              </a:rPr>
              <a:t>Используем команду </a:t>
            </a:r>
            <a:r>
              <a:rPr lang="en-US" sz="1800" dirty="0"/>
              <a:t>create pluggable database</a:t>
            </a:r>
            <a:r>
              <a:rPr lang="en-US" sz="1800" dirty="0">
                <a:solidFill>
                  <a:srgbClr val="0070C0"/>
                </a:solidFill>
              </a:rPr>
              <a:t>. </a:t>
            </a:r>
            <a:r>
              <a:rPr lang="ru-RU" sz="1800" dirty="0">
                <a:solidFill>
                  <a:srgbClr val="0070C0"/>
                </a:solidFill>
              </a:rPr>
              <a:t>Если запустить её без параметра </a:t>
            </a:r>
            <a:r>
              <a:rPr lang="en-US" sz="1800" dirty="0"/>
              <a:t>file_name_convert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ru-RU" sz="1800" dirty="0">
                <a:solidFill>
                  <a:srgbClr val="0070C0"/>
                </a:solidFill>
              </a:rPr>
              <a:t>или </a:t>
            </a:r>
            <a:r>
              <a:rPr lang="en-US" sz="1800" dirty="0"/>
              <a:t>create_file_dest</a:t>
            </a:r>
            <a:r>
              <a:rPr lang="en-US" sz="1800" dirty="0">
                <a:solidFill>
                  <a:srgbClr val="0070C0"/>
                </a:solidFill>
              </a:rPr>
              <a:t>, </a:t>
            </a:r>
            <a:r>
              <a:rPr lang="ru-RU" sz="1800" dirty="0">
                <a:solidFill>
                  <a:srgbClr val="0070C0"/>
                </a:solidFill>
              </a:rPr>
              <a:t>то можно получить ошибку </a:t>
            </a:r>
            <a:r>
              <a:rPr lang="en-US" sz="1800" dirty="0">
                <a:solidFill>
                  <a:srgbClr val="0070C0"/>
                </a:solidFill>
              </a:rPr>
              <a:t>ORA-65016</a:t>
            </a:r>
            <a:r>
              <a:rPr lang="ru-RU" sz="1800" dirty="0">
                <a:solidFill>
                  <a:srgbClr val="0070C0"/>
                </a:solidFill>
              </a:rPr>
              <a:t>.</a:t>
            </a:r>
          </a:p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0070C0"/>
                </a:solidFill>
              </a:rPr>
              <a:t>Директорию для файлов клона </a:t>
            </a:r>
            <a:r>
              <a:rPr lang="en-US" sz="1800" dirty="0">
                <a:solidFill>
                  <a:srgbClr val="0070C0"/>
                </a:solidFill>
              </a:rPr>
              <a:t>PDB </a:t>
            </a:r>
            <a:r>
              <a:rPr lang="ru-RU" sz="1800" dirty="0">
                <a:solidFill>
                  <a:srgbClr val="0070C0"/>
                </a:solidFill>
              </a:rPr>
              <a:t>задаём одним из двух параметров</a:t>
            </a:r>
            <a:r>
              <a:rPr lang="en-US" sz="1800" dirty="0">
                <a:solidFill>
                  <a:srgbClr val="0070C0"/>
                </a:solidFill>
              </a:rPr>
              <a:t>: </a:t>
            </a:r>
            <a:r>
              <a:rPr lang="en-US" sz="1800" dirty="0"/>
              <a:t>file_name_convert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ru-RU" sz="1800" dirty="0">
                <a:solidFill>
                  <a:srgbClr val="0070C0"/>
                </a:solidFill>
              </a:rPr>
              <a:t>или </a:t>
            </a:r>
            <a:r>
              <a:rPr lang="en-US" sz="1800" dirty="0"/>
              <a:t>create_file_dest</a:t>
            </a:r>
            <a:r>
              <a:rPr lang="en-US" sz="1800" dirty="0">
                <a:solidFill>
                  <a:srgbClr val="0070C0"/>
                </a:solidFill>
              </a:rPr>
              <a:t>. </a:t>
            </a:r>
            <a:r>
              <a:rPr lang="ru-RU" sz="1800" dirty="0">
                <a:solidFill>
                  <a:srgbClr val="0070C0"/>
                </a:solidFill>
              </a:rPr>
              <a:t>При указании параметра </a:t>
            </a:r>
            <a:r>
              <a:rPr lang="en-US" sz="1800" dirty="0">
                <a:solidFill>
                  <a:srgbClr val="0070C0"/>
                </a:solidFill>
              </a:rPr>
              <a:t>file_name_convert </a:t>
            </a:r>
            <a:r>
              <a:rPr lang="ru-RU" sz="1800" dirty="0">
                <a:solidFill>
                  <a:srgbClr val="0070C0"/>
                </a:solidFill>
              </a:rPr>
              <a:t>система сама создает поддиректорию </a:t>
            </a:r>
            <a:r>
              <a:rPr lang="en-US" sz="1800" dirty="0">
                <a:solidFill>
                  <a:srgbClr val="0070C0"/>
                </a:solidFill>
              </a:rPr>
              <a:t>MSU </a:t>
            </a:r>
            <a:r>
              <a:rPr lang="ru-RU" sz="1800" dirty="0">
                <a:solidFill>
                  <a:srgbClr val="0070C0"/>
                </a:solidFill>
              </a:rPr>
              <a:t>в директории /</a:t>
            </a:r>
            <a:r>
              <a:rPr lang="en-US" sz="1800" dirty="0">
                <a:solidFill>
                  <a:srgbClr val="0070C0"/>
                </a:solidFill>
              </a:rPr>
              <a:t>opt/oracle/oradata/XE:</a:t>
            </a:r>
            <a:endParaRPr lang="ru-RU" sz="1800" dirty="0">
              <a:solidFill>
                <a:srgbClr val="0070C0"/>
              </a:solidFill>
            </a:endParaRPr>
          </a:p>
          <a:p>
            <a:pPr marL="0" indent="457200">
              <a:lnSpc>
                <a:spcPct val="100000"/>
              </a:lnSpc>
              <a:spcBef>
                <a:spcPts val="0"/>
              </a:spcBef>
              <a:buNone/>
            </a:pPr>
            <a:r>
              <a:rPr lang="ru-RU" sz="1800" dirty="0">
                <a:solidFill>
                  <a:srgbClr val="0070C0"/>
                </a:solidFill>
              </a:rPr>
              <a:t>Создадим папку </a:t>
            </a:r>
            <a:r>
              <a:rPr lang="en-US" sz="1800" dirty="0">
                <a:solidFill>
                  <a:srgbClr val="0070C0"/>
                </a:solidFill>
              </a:rPr>
              <a:t> C:/ora18xe/oradata/XE/MSU </a:t>
            </a:r>
            <a:r>
              <a:rPr lang="ru-RU" sz="1800" dirty="0">
                <a:solidFill>
                  <a:srgbClr val="0070C0"/>
                </a:solidFill>
              </a:rPr>
              <a:t>и исполним команду: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70C0"/>
                </a:solidFill>
              </a:rPr>
              <a:t>SQL&gt; </a:t>
            </a:r>
            <a:r>
              <a:rPr lang="en-US" sz="1800" dirty="0"/>
              <a:t>create pluggable database MSU from XEPDB1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70C0"/>
                </a:solidFill>
              </a:rPr>
              <a:t>  2  </a:t>
            </a:r>
            <a:r>
              <a:rPr lang="en-US" sz="1800" dirty="0"/>
              <a:t>create_file_dest = 'C:/ora18xe/oradata/XE/MSU';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0070C0"/>
                </a:solidFill>
              </a:rPr>
              <a:t>Pluggable database created.</a:t>
            </a:r>
          </a:p>
          <a:p>
            <a:pPr marL="0" indent="457200">
              <a:lnSpc>
                <a:spcPct val="100000"/>
              </a:lnSpc>
              <a:buNone/>
            </a:pPr>
            <a:r>
              <a:rPr lang="ru-RU" sz="1800" dirty="0">
                <a:solidFill>
                  <a:srgbClr val="0070C0"/>
                </a:solidFill>
              </a:rPr>
              <a:t>Проверяем наличие новой </a:t>
            </a:r>
            <a:r>
              <a:rPr lang="en-US" sz="1800" dirty="0">
                <a:solidFill>
                  <a:srgbClr val="0070C0"/>
                </a:solidFill>
              </a:rPr>
              <a:t>PDB: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solidFill>
                  <a:srgbClr val="0070C0"/>
                </a:solidFill>
              </a:rPr>
              <a:t>SQL&gt; </a:t>
            </a:r>
            <a:r>
              <a:rPr lang="en-US" sz="1800" dirty="0"/>
              <a:t>show pdbs;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solidFill>
                  <a:srgbClr val="0070C0"/>
                </a:solidFill>
              </a:rPr>
              <a:t> ON_ID CON_NAME    </a:t>
            </a:r>
            <a:r>
              <a:rPr lang="ru-RU" sz="1800" dirty="0">
                <a:solidFill>
                  <a:srgbClr val="0070C0"/>
                </a:solidFill>
              </a:rPr>
              <a:t>-</a:t>
            </a:r>
            <a:r>
              <a:rPr lang="en-US" sz="1800" dirty="0">
                <a:solidFill>
                  <a:srgbClr val="0070C0"/>
                </a:solidFill>
              </a:rPr>
              <a:t> OPEN MODE  RESTRICTED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70C0"/>
                </a:solidFill>
              </a:rPr>
              <a:t>---------- --------------</a:t>
            </a:r>
            <a:r>
              <a:rPr lang="ru-RU" sz="1800" dirty="0">
                <a:solidFill>
                  <a:srgbClr val="0070C0"/>
                </a:solidFill>
              </a:rPr>
              <a:t>-</a:t>
            </a:r>
            <a:r>
              <a:rPr lang="en-US" sz="1800" dirty="0">
                <a:solidFill>
                  <a:srgbClr val="0070C0"/>
                </a:solidFill>
              </a:rPr>
              <a:t>---- ------------------ -------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>
                <a:solidFill>
                  <a:srgbClr val="0070C0"/>
                </a:solidFill>
              </a:rPr>
              <a:t>         2 </a:t>
            </a:r>
            <a:r>
              <a:rPr lang="ru-RU" sz="1800" dirty="0">
                <a:solidFill>
                  <a:srgbClr val="0070C0"/>
                </a:solidFill>
              </a:rPr>
              <a:t>  </a:t>
            </a:r>
            <a:r>
              <a:rPr lang="en-US" sz="1800" dirty="0">
                <a:solidFill>
                  <a:srgbClr val="0070C0"/>
                </a:solidFill>
              </a:rPr>
              <a:t>PDB$SEED          READ ONLY    NO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solidFill>
                  <a:srgbClr val="0070C0"/>
                </a:solidFill>
              </a:rPr>
              <a:t>         3 </a:t>
            </a:r>
            <a:r>
              <a:rPr lang="ru-RU" sz="1800" dirty="0">
                <a:solidFill>
                  <a:srgbClr val="0070C0"/>
                </a:solidFill>
              </a:rPr>
              <a:t>  </a:t>
            </a:r>
            <a:r>
              <a:rPr lang="en-US" sz="1800" dirty="0">
                <a:solidFill>
                  <a:srgbClr val="0070C0"/>
                </a:solidFill>
              </a:rPr>
              <a:t>XEPDB1               READ ONLY    NO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solidFill>
                  <a:srgbClr val="0070C0"/>
                </a:solidFill>
              </a:rPr>
              <a:t>         5 </a:t>
            </a:r>
            <a:r>
              <a:rPr lang="ru-RU" sz="1800" dirty="0">
                <a:solidFill>
                  <a:srgbClr val="0070C0"/>
                </a:solidFill>
              </a:rPr>
              <a:t>  </a:t>
            </a:r>
            <a:r>
              <a:rPr lang="en-US" sz="1800" dirty="0">
                <a:solidFill>
                  <a:srgbClr val="0070C0"/>
                </a:solidFill>
              </a:rPr>
              <a:t>MSU                    MOUNTED</a:t>
            </a:r>
            <a:endParaRPr lang="ru-RU" sz="1800" dirty="0">
              <a:solidFill>
                <a:srgbClr val="0070C0"/>
              </a:solidFill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ru-RU" sz="1800" dirty="0">
                <a:solidFill>
                  <a:srgbClr val="0070C0"/>
                </a:solidFill>
              </a:rPr>
              <a:t>Остаётся перевести все базы в режим чтения и записи, кроме </a:t>
            </a:r>
            <a:r>
              <a:rPr lang="en-US" sz="1800" dirty="0">
                <a:solidFill>
                  <a:srgbClr val="0070C0"/>
                </a:solidFill>
              </a:rPr>
              <a:t>PDB$SEED</a:t>
            </a:r>
            <a:r>
              <a:rPr lang="ru-RU" sz="1800" dirty="0">
                <a:solidFill>
                  <a:srgbClr val="0070C0"/>
                </a:solidFill>
              </a:rPr>
              <a:t>: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1800" dirty="0">
                <a:solidFill>
                  <a:srgbClr val="0070C0"/>
                </a:solidFill>
              </a:rPr>
              <a:t> SQL&gt; </a:t>
            </a:r>
            <a:r>
              <a:rPr lang="en-US" sz="1800" dirty="0"/>
              <a:t>alter pluggable database all except pdb$seed open read write force;</a:t>
            </a:r>
          </a:p>
        </p:txBody>
      </p:sp>
    </p:spTree>
    <p:extLst>
      <p:ext uri="{BB962C8B-B14F-4D97-AF65-F5344CB8AC3E}">
        <p14:creationId xmlns:p14="http://schemas.microsoft.com/office/powerpoint/2010/main" val="22029492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186673" y="47112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Проинсталлированные опции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696D644-2166-4DB8-BD1E-4BBE7D0BD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295" y="800231"/>
            <a:ext cx="4739889" cy="62706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DDC509-BED6-4F74-A314-83B56BC9D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7582" y="1289637"/>
            <a:ext cx="5005250" cy="52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4906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40E62D4-9867-4EEE-9FEE-DEB177E53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5412" y="18256"/>
            <a:ext cx="9778387" cy="662782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rgbClr val="C00000"/>
                </a:solidFill>
                <a:latin typeface="+mn-lt"/>
              </a:rPr>
              <a:t>Какие опции действительно применяются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B77B894-DDFF-4EF8-BC86-5A4ECCC42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437" y="505235"/>
            <a:ext cx="4932122" cy="187179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0A13706-D40F-4AB3-B485-7C1EFFD90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704" y="1474583"/>
            <a:ext cx="6389499" cy="527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52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33896" y="344806"/>
            <a:ext cx="746010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Архитектура </a:t>
            </a:r>
            <a:r>
              <a:rPr lang="en-US" sz="3200" b="1" dirty="0">
                <a:solidFill>
                  <a:srgbClr val="C00000"/>
                </a:solidFill>
              </a:rPr>
              <a:t>Oracle</a:t>
            </a:r>
            <a:r>
              <a:rPr lang="ru-RU" sz="3200" b="1" dirty="0">
                <a:solidFill>
                  <a:srgbClr val="C00000"/>
                </a:solidFill>
              </a:rPr>
              <a:t> – совсем просто</a:t>
            </a:r>
          </a:p>
        </p:txBody>
      </p:sp>
      <p:pic>
        <p:nvPicPr>
          <p:cNvPr id="4" name="Объект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7" y="1056807"/>
            <a:ext cx="8911838" cy="569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67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025614" y="579291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Файлы базы данных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961548" y="1311244"/>
            <a:ext cx="10327341" cy="528348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Файлы данных (</a:t>
            </a:r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 files</a:t>
            </a:r>
            <a:r>
              <a:rPr 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системные и пользовательские; должен существовать хотя бы один такой файл. Например, </a:t>
            </a:r>
            <a:r>
              <a:rPr lang="ru-RU" sz="20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“c:\</a:t>
            </a:r>
            <a:r>
              <a:rPr lang="ru-RU" sz="2000" i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oracle</a:t>
            </a:r>
            <a:r>
              <a:rPr lang="ru-RU" sz="20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\</a:t>
            </a:r>
            <a:r>
              <a:rPr lang="ru-RU" sz="2000" i="1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oradata</a:t>
            </a:r>
            <a:r>
              <a:rPr lang="ru-RU" sz="2000" i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Файлы журналов</a:t>
            </a:r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(redolog files)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объединяемые в журнальные группы; Должно быть минимум два таких файла.</a:t>
            </a:r>
          </a:p>
          <a:p>
            <a:r>
              <a:rPr 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Архивные файлы</a:t>
            </a:r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(archived redo log files)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Режим ARCHIVELOG с архивированием, NOARCHIVELOG без архивирования. Изменять режим можно инструкцией: ALTER DATABASE имя_режима.</a:t>
            </a:r>
          </a:p>
          <a:p>
            <a:r>
              <a:rPr 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Файлы  параметров</a:t>
            </a:r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(parameter files)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Обеспечивают поиск и назначения ресурсов.</a:t>
            </a:r>
          </a:p>
          <a:p>
            <a:r>
              <a:rPr 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Управляющие файлы</a:t>
            </a:r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(control files)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Нужны для контроля за физическими компонентами БД. В них содержатся имя базы, дата её создания, имена и расположения файлов данных и журналов.</a:t>
            </a:r>
          </a:p>
          <a:p>
            <a:r>
              <a:rPr 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Файлы паролей</a:t>
            </a:r>
            <a:r>
              <a:rPr lang="en-US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(password files).</a:t>
            </a:r>
            <a:endParaRPr lang="ru-RU" sz="2000" b="1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b="1" u="sng" dirty="0">
                <a:solidFill>
                  <a:srgbClr val="C00000"/>
                </a:solidFill>
              </a:rPr>
              <a:t>Замечание</a:t>
            </a:r>
            <a:r>
              <a:rPr lang="ru-RU" sz="2000" b="1" dirty="0">
                <a:solidFill>
                  <a:srgbClr val="C00000"/>
                </a:solidFill>
              </a:rPr>
              <a:t>: </a:t>
            </a:r>
            <a:r>
              <a:rPr lang="ru-RU" sz="2000" dirty="0">
                <a:solidFill>
                  <a:srgbClr val="0070C0"/>
                </a:solidFill>
              </a:rPr>
              <a:t>При инсталляции по умолчанию используется </a:t>
            </a:r>
            <a:r>
              <a:rPr lang="en-US" sz="2000" dirty="0">
                <a:solidFill>
                  <a:srgbClr val="0070C0"/>
                </a:solidFill>
              </a:rPr>
              <a:t>OFA – </a:t>
            </a:r>
            <a:r>
              <a:rPr lang="ru-RU" sz="2000" dirty="0">
                <a:solidFill>
                  <a:srgbClr val="0070C0"/>
                </a:solidFill>
              </a:rPr>
              <a:t>оптимальная гибкая архитектура каталогов; рекомендуется придерживаться её всегда.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9527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157371" y="98913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Некоторые фоновые процессы</a:t>
            </a:r>
          </a:p>
        </p:txBody>
      </p:sp>
      <p:sp>
        <p:nvSpPr>
          <p:cNvPr id="4" name="Объект 2"/>
          <p:cNvSpPr txBox="1">
            <a:spLocks/>
          </p:cNvSpPr>
          <p:nvPr/>
        </p:nvSpPr>
        <p:spPr>
          <a:xfrm>
            <a:off x="890666" y="1787257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r>
              <a:rPr lang="en-US" altLang="ru-RU" sz="2000" b="1" dirty="0" err="1">
                <a:solidFill>
                  <a:srgbClr val="C00000"/>
                </a:solidFill>
                <a:cs typeface="Arial"/>
              </a:rPr>
              <a:t>ckpt</a:t>
            </a:r>
            <a:r>
              <a:rPr lang="en-US" altLang="ru-RU" sz="20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– </a:t>
            </a: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контрольная точка;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процесс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отвеча</a:t>
            </a:r>
            <a:r>
              <a:rPr lang="ru-RU" altLang="ru-RU" sz="2000" dirty="0" err="1">
                <a:solidFill>
                  <a:srgbClr val="0070C0"/>
                </a:solidFill>
                <a:cs typeface="Arial"/>
              </a:rPr>
              <a:t>ет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за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запись грязных данных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на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диск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;</a:t>
            </a: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 по умолчанию выполняется каждые 3 </a:t>
            </a:r>
            <a:r>
              <a:rPr lang="ru-RU" altLang="ru-RU" sz="2000" dirty="0" smtClean="0">
                <a:solidFill>
                  <a:srgbClr val="0070C0"/>
                </a:solidFill>
                <a:cs typeface="Arial"/>
              </a:rPr>
              <a:t>секунды</a:t>
            </a:r>
            <a:r>
              <a:rPr lang="en-US" altLang="ru-RU" sz="2000" dirty="0" smtClean="0">
                <a:solidFill>
                  <a:srgbClr val="0070C0"/>
                </a:solidFill>
                <a:cs typeface="Arial"/>
              </a:rPr>
              <a:t>.</a:t>
            </a:r>
            <a:endParaRPr lang="en-US" altLang="ru-RU" sz="2000" dirty="0">
              <a:solidFill>
                <a:srgbClr val="0070C0"/>
              </a:solidFill>
              <a:cs typeface="Arial"/>
            </a:endParaRP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r>
              <a:rPr lang="en-US" altLang="ru-RU" sz="2000" b="1" dirty="0" err="1">
                <a:solidFill>
                  <a:srgbClr val="C00000"/>
                </a:solidFill>
                <a:cs typeface="Arial"/>
              </a:rPr>
              <a:t>pmon</a:t>
            </a:r>
            <a:r>
              <a:rPr lang="en-US" altLang="ru-RU" sz="20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– </a:t>
            </a: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программный монитор;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обеспечивает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наблюдение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за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пользовательскими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процессами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и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высвобождение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ресурсов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по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их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 smtClean="0">
                <a:solidFill>
                  <a:srgbClr val="0070C0"/>
                </a:solidFill>
                <a:cs typeface="Arial"/>
              </a:rPr>
              <a:t>завершении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.</a:t>
            </a:r>
            <a:endParaRPr lang="en-US" altLang="ru-RU" sz="2000" dirty="0">
              <a:solidFill>
                <a:srgbClr val="0070C0"/>
              </a:solidFill>
              <a:cs typeface="Arial"/>
            </a:endParaRP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r>
              <a:rPr lang="en-US" altLang="ru-RU" sz="2000" b="1" dirty="0" err="1">
                <a:solidFill>
                  <a:srgbClr val="C00000"/>
                </a:solidFill>
                <a:cs typeface="Arial"/>
              </a:rPr>
              <a:t>smon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- </a:t>
            </a: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системный монитор;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обеспечивает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дефрагментацию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сегментов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smtClean="0">
                <a:solidFill>
                  <a:srgbClr val="0070C0"/>
                </a:solidFill>
                <a:cs typeface="Arial"/>
              </a:rPr>
              <a:t>БД.</a:t>
            </a:r>
            <a:endParaRPr lang="en-US" altLang="ru-RU" sz="2000" dirty="0">
              <a:solidFill>
                <a:srgbClr val="0070C0"/>
              </a:solidFill>
              <a:cs typeface="Arial"/>
            </a:endParaRP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r>
              <a:rPr lang="en-US" altLang="ru-RU" sz="2000" b="1" dirty="0" err="1">
                <a:solidFill>
                  <a:srgbClr val="C00000"/>
                </a:solidFill>
                <a:cs typeface="Arial"/>
              </a:rPr>
              <a:t>reco</a:t>
            </a:r>
            <a:r>
              <a:rPr lang="en-US" altLang="ru-RU" sz="2000" b="1" dirty="0">
                <a:solidFill>
                  <a:srgbClr val="C00000"/>
                </a:solidFill>
                <a:cs typeface="Arial"/>
              </a:rPr>
              <a:t> 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– recovery;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отвечает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за</a:t>
            </a: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 восстановление данных, в том числе в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распределенны</a:t>
            </a: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х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транзакци</a:t>
            </a:r>
            <a:r>
              <a:rPr lang="ru-RU" altLang="ru-RU" sz="2000" dirty="0" err="1" smtClean="0">
                <a:solidFill>
                  <a:srgbClr val="0070C0"/>
                </a:solidFill>
                <a:cs typeface="Arial"/>
              </a:rPr>
              <a:t>ях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.</a:t>
            </a:r>
            <a:endParaRPr lang="en-US" altLang="ru-RU" sz="2000" dirty="0">
              <a:solidFill>
                <a:srgbClr val="0070C0"/>
              </a:solidFill>
              <a:cs typeface="Arial"/>
            </a:endParaRP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r>
              <a:rPr lang="en-US" altLang="ru-RU" sz="2000" b="1" dirty="0" err="1">
                <a:solidFill>
                  <a:srgbClr val="C00000"/>
                </a:solidFill>
                <a:cs typeface="Arial"/>
              </a:rPr>
              <a:t>dbwr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-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отвечает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за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сохранение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измененных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данных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на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диск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(</a:t>
            </a: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в первую очередь обмен данными между </a:t>
            </a:r>
            <a:r>
              <a:rPr lang="ru-RU" altLang="ru-RU" sz="2000" dirty="0" err="1">
                <a:solidFill>
                  <a:srgbClr val="0070C0"/>
                </a:solidFill>
                <a:cs typeface="Arial"/>
              </a:rPr>
              <a:t>кешем</a:t>
            </a: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 данных и файлами данных</a:t>
            </a:r>
            <a:r>
              <a:rPr lang="en-US" altLang="ru-RU" sz="2000" dirty="0" smtClean="0">
                <a:solidFill>
                  <a:srgbClr val="0070C0"/>
                </a:solidFill>
                <a:cs typeface="Arial"/>
              </a:rPr>
              <a:t>).</a:t>
            </a:r>
            <a:endParaRPr lang="en-US" altLang="ru-RU" sz="2000" dirty="0">
              <a:solidFill>
                <a:srgbClr val="0070C0"/>
              </a:solidFill>
              <a:cs typeface="Arial"/>
            </a:endParaRP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r>
              <a:rPr lang="en-US" altLang="ru-RU" sz="2000" b="1" dirty="0" err="1">
                <a:solidFill>
                  <a:srgbClr val="C00000"/>
                </a:solidFill>
                <a:cs typeface="Arial"/>
              </a:rPr>
              <a:t>lgwr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-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отвечает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за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запись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в redo log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файлы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.</a:t>
            </a: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C00000"/>
                </a:solidFill>
                <a:cs typeface="Arial"/>
              </a:rPr>
              <a:t>arc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-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отвечает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за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архивирование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redo log </a:t>
            </a:r>
            <a:r>
              <a:rPr lang="en-US" altLang="ru-RU" sz="2000" dirty="0" err="1" smtClean="0">
                <a:solidFill>
                  <a:srgbClr val="0070C0"/>
                </a:solidFill>
                <a:cs typeface="Arial"/>
              </a:rPr>
              <a:t>файлов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.</a:t>
            </a:r>
            <a:endParaRPr lang="ru-RU" altLang="ru-RU" sz="2000" dirty="0">
              <a:solidFill>
                <a:srgbClr val="0070C0"/>
              </a:solidFill>
              <a:cs typeface="Arial"/>
            </a:endParaRP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r>
              <a:rPr lang="en-US" altLang="ru-RU" sz="2000" b="1" dirty="0">
                <a:solidFill>
                  <a:srgbClr val="C00000"/>
                </a:solidFill>
                <a:cs typeface="Arial"/>
              </a:rPr>
              <a:t>listener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– </a:t>
            </a:r>
            <a:r>
              <a:rPr lang="ru-RU" altLang="ru-RU" sz="2000" dirty="0" err="1">
                <a:solidFill>
                  <a:srgbClr val="0070C0"/>
                </a:solidFill>
                <a:cs typeface="Arial"/>
              </a:rPr>
              <a:t>просмотрщик</a:t>
            </a:r>
            <a:r>
              <a:rPr lang="ru-RU" altLang="ru-RU" sz="2000" dirty="0">
                <a:solidFill>
                  <a:srgbClr val="0070C0"/>
                </a:solidFill>
                <a:cs typeface="Arial"/>
              </a:rPr>
              <a:t> сети;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обеспечива</a:t>
            </a:r>
            <a:r>
              <a:rPr lang="ru-RU" altLang="ru-RU" sz="2000" dirty="0" err="1">
                <a:solidFill>
                  <a:srgbClr val="0070C0"/>
                </a:solidFill>
                <a:cs typeface="Arial"/>
              </a:rPr>
              <a:t>ет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подключение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>
                <a:solidFill>
                  <a:srgbClr val="0070C0"/>
                </a:solidFill>
                <a:cs typeface="Arial"/>
              </a:rPr>
              <a:t>по</a:t>
            </a:r>
            <a:r>
              <a:rPr lang="en-US" altLang="ru-RU" sz="2000" dirty="0">
                <a:solidFill>
                  <a:srgbClr val="0070C0"/>
                </a:solidFill>
                <a:cs typeface="Arial"/>
              </a:rPr>
              <a:t> </a:t>
            </a:r>
            <a:r>
              <a:rPr lang="en-US" altLang="ru-RU" sz="2000" dirty="0" err="1" smtClean="0">
                <a:solidFill>
                  <a:srgbClr val="0070C0"/>
                </a:solidFill>
                <a:cs typeface="Arial"/>
              </a:rPr>
              <a:t>сети</a:t>
            </a:r>
            <a:r>
              <a:rPr lang="en-US" altLang="ru-RU" sz="2000" dirty="0" smtClean="0">
                <a:solidFill>
                  <a:srgbClr val="0070C0"/>
                </a:solidFill>
                <a:cs typeface="Arial"/>
              </a:rPr>
              <a:t>.</a:t>
            </a:r>
            <a:endParaRPr lang="en-US" altLang="ru-RU" sz="2000" dirty="0">
              <a:solidFill>
                <a:srgbClr val="0070C0"/>
              </a:solidFill>
              <a:cs typeface="Arial"/>
            </a:endParaRPr>
          </a:p>
          <a:p>
            <a:pPr marL="0" indent="0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Arial" panose="020B0604020202020204" pitchFamily="34" charset="0"/>
              <a:buNone/>
            </a:pPr>
            <a:endParaRPr lang="en-US" altLang="ru-RU" sz="2000" dirty="0">
              <a:solidFill>
                <a:srgbClr val="000000"/>
              </a:solidFill>
              <a:cs typeface="Arial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40834655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Пользовательские 7">
      <a:dk1>
        <a:srgbClr val="000000"/>
      </a:dk1>
      <a:lt1>
        <a:srgbClr val="FFFFFF"/>
      </a:lt1>
      <a:dk2>
        <a:srgbClr val="FEFFFE"/>
      </a:dk2>
      <a:lt2>
        <a:srgbClr val="EBEBEB"/>
      </a:lt2>
      <a:accent1>
        <a:srgbClr val="C14AE4"/>
      </a:accent1>
      <a:accent2>
        <a:srgbClr val="FEFFFE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772CEC475D848A418044E411EFC80EB5" ma:contentTypeVersion="8" ma:contentTypeDescription="Создание документа." ma:contentTypeScope="" ma:versionID="0f1e24dd9a89cbd2b73fab61be4e3c77">
  <xsd:schema xmlns:xsd="http://www.w3.org/2001/XMLSchema" xmlns:xs="http://www.w3.org/2001/XMLSchema" xmlns:p="http://schemas.microsoft.com/office/2006/metadata/properties" xmlns:ns2="337a2a6a-eeca-42a1-a72c-b3e3433a690f" targetNamespace="http://schemas.microsoft.com/office/2006/metadata/properties" ma:root="true" ma:fieldsID="cbf43cf810dbbca20ffdc0e377f6fe9c" ns2:_="">
    <xsd:import namespace="337a2a6a-eeca-42a1-a72c-b3e3433a69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7a2a6a-eeca-42a1-a72c-b3e3433a69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60A718D-B811-444F-9AF5-4BFCCC7071C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7a2a6a-eeca-42a1-a72c-b3e3433a69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1A3105E-7A34-4C48-BB95-A10F56CEAE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11791D-97EB-416B-AB8F-D8C819FEB97F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4264</TotalTime>
  <Words>5252</Words>
  <Application>Microsoft Office PowerPoint</Application>
  <PresentationFormat>Широкоэкранный</PresentationFormat>
  <Paragraphs>739</Paragraphs>
  <Slides>65</Slides>
  <Notes>64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65</vt:i4>
      </vt:variant>
    </vt:vector>
  </HeadingPairs>
  <TitlesOfParts>
    <vt:vector size="74" baseType="lpstr">
      <vt:lpstr>Arial</vt:lpstr>
      <vt:lpstr>Calibri</vt:lpstr>
      <vt:lpstr>Calibri Light</vt:lpstr>
      <vt:lpstr>Co Text Corp</vt:lpstr>
      <vt:lpstr>lucida grande</vt:lpstr>
      <vt:lpstr>Source Sans Pro</vt:lpstr>
      <vt:lpstr>Times New Roman</vt:lpstr>
      <vt:lpstr>Verdana</vt:lpstr>
      <vt:lpstr>Тема Office</vt:lpstr>
      <vt:lpstr>Архитектура и словарь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Какие опции действительно применяются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EA</cp:lastModifiedBy>
  <cp:revision>177</cp:revision>
  <dcterms:created xsi:type="dcterms:W3CDTF">2020-02-06T11:13:24Z</dcterms:created>
  <dcterms:modified xsi:type="dcterms:W3CDTF">2022-11-07T10:12:45Z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0x010100772CEC475D848A418044E411EFC80EB5</vt:lpwstr>
  </property>
</Properties>
</file>